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91" r:id="rId3"/>
    <p:sldId id="257" r:id="rId4"/>
    <p:sldId id="290" r:id="rId5"/>
    <p:sldId id="293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276" r:id="rId24"/>
    <p:sldId id="277" r:id="rId25"/>
    <p:sldId id="278" r:id="rId26"/>
    <p:sldId id="280" r:id="rId27"/>
    <p:sldId id="281" r:id="rId28"/>
    <p:sldId id="282" r:id="rId29"/>
    <p:sldId id="283" r:id="rId30"/>
    <p:sldId id="286" r:id="rId31"/>
    <p:sldId id="285" r:id="rId32"/>
    <p:sldId id="28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BBB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38" d="100"/>
          <a:sy n="38" d="100"/>
        </p:scale>
        <p:origin x="51" y="67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B629F-E681-49FA-A43C-0A3361341DE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6C9D6-395F-407B-B2F2-FEF627C63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55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Forecasts that aren’t forecasts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C9D6-395F-407B-B2F2-FEF627C63A7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65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1989 Australian pilots' dispute</a:t>
            </a:r>
          </a:p>
          <a:p>
            <a:r>
              <a:rPr lang="en-US" dirty="0"/>
              <a:t>https://en.wikipedia.org/wiki/1989_Australian_pilots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6C9D6-395F-407B-B2F2-FEF627C63A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81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solidFill>
            <a:schemeClr val="bg1">
              <a:alpha val="75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0621" y="734190"/>
            <a:ext cx="8603369" cy="5780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852" y="2826716"/>
            <a:ext cx="10363200" cy="1464954"/>
          </a:xfrm>
          <a:solidFill>
            <a:schemeClr val="bg1">
              <a:alpha val="75000"/>
            </a:schemeClr>
          </a:solidFill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852" y="1326528"/>
            <a:ext cx="10363200" cy="1613498"/>
          </a:xfrm>
          <a:solidFill>
            <a:schemeClr val="bg1">
              <a:alpha val="75000"/>
            </a:schemeClr>
          </a:solidFill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79" y="747539"/>
            <a:ext cx="5811521" cy="58201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747539"/>
            <a:ext cx="5811520" cy="58201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79" y="734178"/>
            <a:ext cx="58136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79" y="1373939"/>
            <a:ext cx="5813638" cy="51937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5485" y="734178"/>
            <a:ext cx="579850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485" y="1373940"/>
            <a:ext cx="5798506" cy="51937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5246" y="83576"/>
            <a:ext cx="4714387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79" y="83576"/>
            <a:ext cx="7072251" cy="64707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55246" y="650314"/>
            <a:ext cx="4714388" cy="46024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79" y="45720"/>
            <a:ext cx="11811112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79" y="734190"/>
            <a:ext cx="11811112" cy="5780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79" y="6641080"/>
            <a:ext cx="1325547" cy="160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41914" y="6641080"/>
            <a:ext cx="9217419" cy="160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427" y="6641080"/>
            <a:ext cx="1130207" cy="160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005BBB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marL="0" lvl="0" indent="0">
              <a:buNone/>
            </a:pPr>
            <a:r>
              <a:t>Time Series Analysis and Forecasting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solidFill>
            <a:schemeClr val="bg1">
              <a:alpha val="75000"/>
            </a:schemeClr>
          </a:solidFill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br>
              <a:rPr dirty="0"/>
            </a:br>
            <a:r>
              <a:rPr dirty="0"/>
              <a:t>Ch1. Getting started</a:t>
            </a: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r>
              <a:rPr lang="en-US" dirty="0"/>
              <a:t>Adopted from http://OTexts.org/fpp3/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852" y="2826716"/>
            <a:ext cx="10363200" cy="1464954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marL="0" lvl="0" indent="0">
              <a:buNone/>
            </a:pPr>
            <a:r>
              <a:rPr dirty="0"/>
              <a:t>Time series data and random futures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Time series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688" y="2751042"/>
            <a:ext cx="9438487" cy="5780075"/>
          </a:xfrm>
        </p:spPr>
        <p:txBody>
          <a:bodyPr>
            <a:normAutofit/>
          </a:bodyPr>
          <a:lstStyle/>
          <a:p>
            <a:pPr lvl="0"/>
            <a:r>
              <a:rPr sz="2400" dirty="0"/>
              <a:t>Four-yearly Olympic winning times</a:t>
            </a:r>
          </a:p>
          <a:p>
            <a:pPr lvl="0"/>
            <a:r>
              <a:rPr sz="2400" dirty="0"/>
              <a:t>Annual Google profits</a:t>
            </a:r>
          </a:p>
          <a:p>
            <a:pPr lvl="0"/>
            <a:r>
              <a:rPr sz="2400" dirty="0"/>
              <a:t>Quarterly Australian beer production</a:t>
            </a:r>
          </a:p>
          <a:p>
            <a:pPr lvl="0"/>
            <a:r>
              <a:rPr sz="2400" dirty="0"/>
              <a:t>Monthly rainfall</a:t>
            </a:r>
          </a:p>
          <a:p>
            <a:pPr lvl="0"/>
            <a:r>
              <a:rPr sz="2400" dirty="0"/>
              <a:t>Weekly retail sales</a:t>
            </a:r>
          </a:p>
          <a:p>
            <a:pPr lvl="0"/>
            <a:r>
              <a:rPr sz="2400" dirty="0"/>
              <a:t>Daily IBM stock prices</a:t>
            </a:r>
          </a:p>
          <a:p>
            <a:pPr lvl="0"/>
            <a:r>
              <a:rPr sz="2400" dirty="0"/>
              <a:t>Hourly electricity demand</a:t>
            </a:r>
          </a:p>
          <a:p>
            <a:pPr lvl="0"/>
            <a:r>
              <a:rPr sz="2400" dirty="0"/>
              <a:t>5-minute freeway traffic counts</a:t>
            </a:r>
          </a:p>
          <a:p>
            <a:pPr lvl="0"/>
            <a:r>
              <a:rPr sz="2400" dirty="0"/>
              <a:t>Time-stamped stock transaction data</a:t>
            </a:r>
          </a:p>
        </p:txBody>
      </p:sp>
      <p:grpSp>
        <p:nvGrpSpPr>
          <p:cNvPr id="33" name="object 8">
            <a:extLst>
              <a:ext uri="{FF2B5EF4-FFF2-40B4-BE49-F238E27FC236}">
                <a16:creationId xmlns:a16="http://schemas.microsoft.com/office/drawing/2014/main" id="{80D855AF-BEAB-7ECB-6A68-CDDCCD27E255}"/>
              </a:ext>
            </a:extLst>
          </p:cNvPr>
          <p:cNvGrpSpPr/>
          <p:nvPr/>
        </p:nvGrpSpPr>
        <p:grpSpPr>
          <a:xfrm>
            <a:off x="809257" y="741087"/>
            <a:ext cx="7489691" cy="1448359"/>
            <a:chOff x="672882" y="1763702"/>
            <a:chExt cx="3779520" cy="730885"/>
          </a:xfrm>
        </p:grpSpPr>
        <p:sp>
          <p:nvSpPr>
            <p:cNvPr id="35" name="object 10">
              <a:extLst>
                <a:ext uri="{FF2B5EF4-FFF2-40B4-BE49-F238E27FC236}">
                  <a16:creationId xmlns:a16="http://schemas.microsoft.com/office/drawing/2014/main" id="{B88467EE-0B42-4FAA-5A79-39CE5476E65C}"/>
                </a:ext>
              </a:extLst>
            </p:cNvPr>
            <p:cNvSpPr/>
            <p:nvPr/>
          </p:nvSpPr>
          <p:spPr>
            <a:xfrm>
              <a:off x="672882" y="1763702"/>
              <a:ext cx="3779520" cy="730885"/>
            </a:xfrm>
            <a:custGeom>
              <a:avLst/>
              <a:gdLst/>
              <a:ahLst/>
              <a:cxnLst/>
              <a:rect l="l" t="t" r="r" b="b"/>
              <a:pathLst>
                <a:path w="3779520" h="730885">
                  <a:moveTo>
                    <a:pt x="3778934" y="0"/>
                  </a:moveTo>
                  <a:lnTo>
                    <a:pt x="0" y="0"/>
                  </a:lnTo>
                  <a:lnTo>
                    <a:pt x="0" y="730585"/>
                  </a:lnTo>
                  <a:lnTo>
                    <a:pt x="3778934" y="730585"/>
                  </a:lnTo>
                  <a:lnTo>
                    <a:pt x="3778934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36" name="object 11">
              <a:extLst>
                <a:ext uri="{FF2B5EF4-FFF2-40B4-BE49-F238E27FC236}">
                  <a16:creationId xmlns:a16="http://schemas.microsoft.com/office/drawing/2014/main" id="{B9990F71-A7C7-6F63-5827-DF8FD1D5FE58}"/>
                </a:ext>
              </a:extLst>
            </p:cNvPr>
            <p:cNvSpPr/>
            <p:nvPr/>
          </p:nvSpPr>
          <p:spPr>
            <a:xfrm>
              <a:off x="672882" y="1763702"/>
              <a:ext cx="3779520" cy="730885"/>
            </a:xfrm>
            <a:custGeom>
              <a:avLst/>
              <a:gdLst/>
              <a:ahLst/>
              <a:cxnLst/>
              <a:rect l="l" t="t" r="r" b="b"/>
              <a:pathLst>
                <a:path w="3779520" h="730885">
                  <a:moveTo>
                    <a:pt x="0" y="633737"/>
                  </a:moveTo>
                  <a:lnTo>
                    <a:pt x="3778934" y="633737"/>
                  </a:lnTo>
                </a:path>
                <a:path w="3779520" h="730885">
                  <a:moveTo>
                    <a:pt x="0" y="461647"/>
                  </a:moveTo>
                  <a:lnTo>
                    <a:pt x="3778934" y="461647"/>
                  </a:lnTo>
                </a:path>
                <a:path w="3779520" h="730885">
                  <a:moveTo>
                    <a:pt x="0" y="289556"/>
                  </a:moveTo>
                  <a:lnTo>
                    <a:pt x="3778934" y="289556"/>
                  </a:lnTo>
                </a:path>
                <a:path w="3779520" h="730885">
                  <a:moveTo>
                    <a:pt x="0" y="117547"/>
                  </a:moveTo>
                  <a:lnTo>
                    <a:pt x="3778934" y="117547"/>
                  </a:lnTo>
                </a:path>
                <a:path w="3779520" h="730885">
                  <a:moveTo>
                    <a:pt x="108429" y="730585"/>
                  </a:moveTo>
                  <a:lnTo>
                    <a:pt x="108429" y="0"/>
                  </a:lnTo>
                </a:path>
                <a:path w="3779520" h="730885">
                  <a:moveTo>
                    <a:pt x="741674" y="730585"/>
                  </a:moveTo>
                  <a:lnTo>
                    <a:pt x="741674" y="0"/>
                  </a:lnTo>
                </a:path>
                <a:path w="3779520" h="730885">
                  <a:moveTo>
                    <a:pt x="1374919" y="730585"/>
                  </a:moveTo>
                  <a:lnTo>
                    <a:pt x="1374919" y="0"/>
                  </a:lnTo>
                </a:path>
                <a:path w="3779520" h="730885">
                  <a:moveTo>
                    <a:pt x="2008246" y="730585"/>
                  </a:moveTo>
                  <a:lnTo>
                    <a:pt x="2008246" y="0"/>
                  </a:lnTo>
                </a:path>
                <a:path w="3779520" h="730885">
                  <a:moveTo>
                    <a:pt x="2641491" y="730585"/>
                  </a:moveTo>
                  <a:lnTo>
                    <a:pt x="2641491" y="0"/>
                  </a:lnTo>
                </a:path>
                <a:path w="3779520" h="730885">
                  <a:moveTo>
                    <a:pt x="3274736" y="730585"/>
                  </a:moveTo>
                  <a:lnTo>
                    <a:pt x="3274736" y="0"/>
                  </a:lnTo>
                </a:path>
              </a:pathLst>
            </a:custGeom>
            <a:ln w="43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37" name="object 12">
              <a:extLst>
                <a:ext uri="{FF2B5EF4-FFF2-40B4-BE49-F238E27FC236}">
                  <a16:creationId xmlns:a16="http://schemas.microsoft.com/office/drawing/2014/main" id="{F893E341-5819-3362-32E3-CEDF82166B42}"/>
                </a:ext>
              </a:extLst>
            </p:cNvPr>
            <p:cNvSpPr/>
            <p:nvPr/>
          </p:nvSpPr>
          <p:spPr>
            <a:xfrm>
              <a:off x="672882" y="1763702"/>
              <a:ext cx="3779520" cy="730885"/>
            </a:xfrm>
            <a:custGeom>
              <a:avLst/>
              <a:gdLst/>
              <a:ahLst/>
              <a:cxnLst/>
              <a:rect l="l" t="t" r="r" b="b"/>
              <a:pathLst>
                <a:path w="3779520" h="730885">
                  <a:moveTo>
                    <a:pt x="0" y="719742"/>
                  </a:moveTo>
                  <a:lnTo>
                    <a:pt x="3778934" y="719742"/>
                  </a:lnTo>
                </a:path>
                <a:path w="3779520" h="730885">
                  <a:moveTo>
                    <a:pt x="0" y="547651"/>
                  </a:moveTo>
                  <a:lnTo>
                    <a:pt x="3778934" y="547651"/>
                  </a:lnTo>
                </a:path>
                <a:path w="3779520" h="730885">
                  <a:moveTo>
                    <a:pt x="0" y="375642"/>
                  </a:moveTo>
                  <a:lnTo>
                    <a:pt x="3778934" y="375642"/>
                  </a:lnTo>
                </a:path>
                <a:path w="3779520" h="730885">
                  <a:moveTo>
                    <a:pt x="0" y="203551"/>
                  </a:moveTo>
                  <a:lnTo>
                    <a:pt x="3778934" y="203551"/>
                  </a:lnTo>
                </a:path>
                <a:path w="3779520" h="730885">
                  <a:moveTo>
                    <a:pt x="0" y="31543"/>
                  </a:moveTo>
                  <a:lnTo>
                    <a:pt x="3778934" y="31543"/>
                  </a:lnTo>
                </a:path>
                <a:path w="3779520" h="730885">
                  <a:moveTo>
                    <a:pt x="425093" y="730585"/>
                  </a:moveTo>
                  <a:lnTo>
                    <a:pt x="425093" y="0"/>
                  </a:lnTo>
                </a:path>
                <a:path w="3779520" h="730885">
                  <a:moveTo>
                    <a:pt x="1058338" y="730585"/>
                  </a:moveTo>
                  <a:lnTo>
                    <a:pt x="1058338" y="0"/>
                  </a:lnTo>
                </a:path>
                <a:path w="3779520" h="730885">
                  <a:moveTo>
                    <a:pt x="1691583" y="730585"/>
                  </a:moveTo>
                  <a:lnTo>
                    <a:pt x="1691583" y="0"/>
                  </a:lnTo>
                </a:path>
                <a:path w="3779520" h="730885">
                  <a:moveTo>
                    <a:pt x="2324828" y="730585"/>
                  </a:moveTo>
                  <a:lnTo>
                    <a:pt x="2324828" y="0"/>
                  </a:lnTo>
                </a:path>
                <a:path w="3779520" h="730885">
                  <a:moveTo>
                    <a:pt x="2958073" y="730585"/>
                  </a:moveTo>
                  <a:lnTo>
                    <a:pt x="2958073" y="0"/>
                  </a:lnTo>
                </a:path>
                <a:path w="3779520" h="730885">
                  <a:moveTo>
                    <a:pt x="3591318" y="730585"/>
                  </a:moveTo>
                  <a:lnTo>
                    <a:pt x="3591318" y="0"/>
                  </a:lnTo>
                </a:path>
              </a:pathLst>
            </a:custGeom>
            <a:ln w="87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3567" dirty="0"/>
            </a:p>
          </p:txBody>
        </p:sp>
        <p:sp>
          <p:nvSpPr>
            <p:cNvPr id="38" name="object 13">
              <a:extLst>
                <a:ext uri="{FF2B5EF4-FFF2-40B4-BE49-F238E27FC236}">
                  <a16:creationId xmlns:a16="http://schemas.microsoft.com/office/drawing/2014/main" id="{DB07E7F3-F330-E55F-ADE7-726BAA9CC8A6}"/>
                </a:ext>
              </a:extLst>
            </p:cNvPr>
            <p:cNvSpPr/>
            <p:nvPr/>
          </p:nvSpPr>
          <p:spPr>
            <a:xfrm>
              <a:off x="844644" y="1796970"/>
              <a:ext cx="3435985" cy="664210"/>
            </a:xfrm>
            <a:custGeom>
              <a:avLst/>
              <a:gdLst/>
              <a:ahLst/>
              <a:cxnLst/>
              <a:rect l="l" t="t" r="r" b="b"/>
              <a:pathLst>
                <a:path w="3435985" h="664210">
                  <a:moveTo>
                    <a:pt x="0" y="541983"/>
                  </a:moveTo>
                  <a:lnTo>
                    <a:pt x="15853" y="664130"/>
                  </a:lnTo>
                  <a:lnTo>
                    <a:pt x="31707" y="639980"/>
                  </a:lnTo>
                  <a:lnTo>
                    <a:pt x="47478" y="500665"/>
                  </a:lnTo>
                  <a:lnTo>
                    <a:pt x="63332" y="579769"/>
                  </a:lnTo>
                  <a:lnTo>
                    <a:pt x="79186" y="638255"/>
                  </a:lnTo>
                  <a:lnTo>
                    <a:pt x="95040" y="624537"/>
                  </a:lnTo>
                  <a:lnTo>
                    <a:pt x="110811" y="479965"/>
                  </a:lnTo>
                  <a:lnTo>
                    <a:pt x="126665" y="562601"/>
                  </a:lnTo>
                  <a:lnTo>
                    <a:pt x="142519" y="629712"/>
                  </a:lnTo>
                  <a:lnTo>
                    <a:pt x="158290" y="622812"/>
                  </a:lnTo>
                  <a:lnTo>
                    <a:pt x="174144" y="492040"/>
                  </a:lnTo>
                  <a:lnTo>
                    <a:pt x="189998" y="581494"/>
                  </a:lnTo>
                  <a:lnTo>
                    <a:pt x="205851" y="639980"/>
                  </a:lnTo>
                  <a:lnTo>
                    <a:pt x="221623" y="600469"/>
                  </a:lnTo>
                  <a:lnTo>
                    <a:pt x="237477" y="490315"/>
                  </a:lnTo>
                  <a:lnTo>
                    <a:pt x="253330" y="538533"/>
                  </a:lnTo>
                  <a:lnTo>
                    <a:pt x="269184" y="639980"/>
                  </a:lnTo>
                  <a:lnTo>
                    <a:pt x="284956" y="583219"/>
                  </a:lnTo>
                  <a:lnTo>
                    <a:pt x="300809" y="495490"/>
                  </a:lnTo>
                  <a:lnTo>
                    <a:pt x="316663" y="523008"/>
                  </a:lnTo>
                  <a:lnTo>
                    <a:pt x="332435" y="629712"/>
                  </a:lnTo>
                  <a:lnTo>
                    <a:pt x="348288" y="588394"/>
                  </a:lnTo>
                  <a:lnTo>
                    <a:pt x="364142" y="447271"/>
                  </a:lnTo>
                  <a:lnTo>
                    <a:pt x="379996" y="550526"/>
                  </a:lnTo>
                  <a:lnTo>
                    <a:pt x="395767" y="600469"/>
                  </a:lnTo>
                  <a:lnTo>
                    <a:pt x="411621" y="566051"/>
                  </a:lnTo>
                  <a:lnTo>
                    <a:pt x="427475" y="435278"/>
                  </a:lnTo>
                  <a:lnTo>
                    <a:pt x="443328" y="524733"/>
                  </a:lnTo>
                  <a:lnTo>
                    <a:pt x="459100" y="591844"/>
                  </a:lnTo>
                  <a:lnTo>
                    <a:pt x="474954" y="552251"/>
                  </a:lnTo>
                  <a:lnTo>
                    <a:pt x="490807" y="406035"/>
                  </a:lnTo>
                  <a:lnTo>
                    <a:pt x="506579" y="492040"/>
                  </a:lnTo>
                  <a:lnTo>
                    <a:pt x="522433" y="560876"/>
                  </a:lnTo>
                  <a:lnTo>
                    <a:pt x="538286" y="514383"/>
                  </a:lnTo>
                  <a:lnTo>
                    <a:pt x="554140" y="393960"/>
                  </a:lnTo>
                  <a:lnTo>
                    <a:pt x="569912" y="461072"/>
                  </a:lnTo>
                  <a:lnTo>
                    <a:pt x="585765" y="535083"/>
                  </a:lnTo>
                  <a:lnTo>
                    <a:pt x="601619" y="504115"/>
                  </a:lnTo>
                  <a:lnTo>
                    <a:pt x="617473" y="366442"/>
                  </a:lnTo>
                  <a:lnTo>
                    <a:pt x="633244" y="454171"/>
                  </a:lnTo>
                  <a:lnTo>
                    <a:pt x="649098" y="535083"/>
                  </a:lnTo>
                  <a:lnTo>
                    <a:pt x="664952" y="500665"/>
                  </a:lnTo>
                  <a:lnTo>
                    <a:pt x="680723" y="338924"/>
                  </a:lnTo>
                  <a:lnTo>
                    <a:pt x="696577" y="423203"/>
                  </a:lnTo>
                  <a:lnTo>
                    <a:pt x="712431" y="486865"/>
                  </a:lnTo>
                  <a:lnTo>
                    <a:pt x="728285" y="471422"/>
                  </a:lnTo>
                  <a:lnTo>
                    <a:pt x="744056" y="333749"/>
                  </a:lnTo>
                  <a:lnTo>
                    <a:pt x="759910" y="354367"/>
                  </a:lnTo>
                  <a:lnTo>
                    <a:pt x="775764" y="481690"/>
                  </a:lnTo>
                  <a:lnTo>
                    <a:pt x="791617" y="467972"/>
                  </a:lnTo>
                  <a:lnTo>
                    <a:pt x="807389" y="270088"/>
                  </a:lnTo>
                  <a:lnTo>
                    <a:pt x="823243" y="371617"/>
                  </a:lnTo>
                  <a:lnTo>
                    <a:pt x="839096" y="459346"/>
                  </a:lnTo>
                  <a:lnTo>
                    <a:pt x="854868" y="409485"/>
                  </a:lnTo>
                  <a:lnTo>
                    <a:pt x="870722" y="263188"/>
                  </a:lnTo>
                  <a:lnTo>
                    <a:pt x="886575" y="364717"/>
                  </a:lnTo>
                  <a:lnTo>
                    <a:pt x="902429" y="416303"/>
                  </a:lnTo>
                  <a:lnTo>
                    <a:pt x="918201" y="387060"/>
                  </a:lnTo>
                  <a:lnTo>
                    <a:pt x="934054" y="228769"/>
                  </a:lnTo>
                  <a:lnTo>
                    <a:pt x="949908" y="325124"/>
                  </a:lnTo>
                  <a:lnTo>
                    <a:pt x="965762" y="393960"/>
                  </a:lnTo>
                  <a:lnTo>
                    <a:pt x="981533" y="378517"/>
                  </a:lnTo>
                  <a:lnTo>
                    <a:pt x="997387" y="192626"/>
                  </a:lnTo>
                  <a:lnTo>
                    <a:pt x="1013241" y="309681"/>
                  </a:lnTo>
                  <a:lnTo>
                    <a:pt x="1029012" y="380242"/>
                  </a:lnTo>
                  <a:lnTo>
                    <a:pt x="1044866" y="354367"/>
                  </a:lnTo>
                  <a:lnTo>
                    <a:pt x="1060720" y="160015"/>
                  </a:lnTo>
                  <a:lnTo>
                    <a:pt x="1076573" y="242570"/>
                  </a:lnTo>
                  <a:lnTo>
                    <a:pt x="1092345" y="364717"/>
                  </a:lnTo>
                  <a:lnTo>
                    <a:pt x="1108199" y="295881"/>
                  </a:lnTo>
                  <a:lnTo>
                    <a:pt x="1124052" y="58486"/>
                  </a:lnTo>
                  <a:lnTo>
                    <a:pt x="1139906" y="230494"/>
                  </a:lnTo>
                  <a:lnTo>
                    <a:pt x="1155678" y="264913"/>
                  </a:lnTo>
                  <a:lnTo>
                    <a:pt x="1171531" y="256288"/>
                  </a:lnTo>
                  <a:lnTo>
                    <a:pt x="1187385" y="73929"/>
                  </a:lnTo>
                  <a:lnTo>
                    <a:pt x="1203157" y="170283"/>
                  </a:lnTo>
                  <a:lnTo>
                    <a:pt x="1219010" y="252920"/>
                  </a:lnTo>
                  <a:lnTo>
                    <a:pt x="1234864" y="282163"/>
                  </a:lnTo>
                  <a:lnTo>
                    <a:pt x="1250718" y="77379"/>
                  </a:lnTo>
                  <a:lnTo>
                    <a:pt x="1266489" y="153115"/>
                  </a:lnTo>
                  <a:lnTo>
                    <a:pt x="1282343" y="285613"/>
                  </a:lnTo>
                  <a:lnTo>
                    <a:pt x="1298197" y="251195"/>
                  </a:lnTo>
                  <a:lnTo>
                    <a:pt x="1314051" y="87729"/>
                  </a:lnTo>
                  <a:lnTo>
                    <a:pt x="1329822" y="194351"/>
                  </a:lnTo>
                  <a:lnTo>
                    <a:pt x="1345676" y="251195"/>
                  </a:lnTo>
                  <a:lnTo>
                    <a:pt x="1361530" y="244295"/>
                  </a:lnTo>
                  <a:lnTo>
                    <a:pt x="1377301" y="56761"/>
                  </a:lnTo>
                  <a:lnTo>
                    <a:pt x="1393155" y="144490"/>
                  </a:lnTo>
                  <a:lnTo>
                    <a:pt x="1409009" y="232219"/>
                  </a:lnTo>
                  <a:lnTo>
                    <a:pt x="1424862" y="288981"/>
                  </a:lnTo>
                  <a:lnTo>
                    <a:pt x="1440634" y="18893"/>
                  </a:lnTo>
                  <a:lnTo>
                    <a:pt x="1456488" y="165108"/>
                  </a:lnTo>
                  <a:lnTo>
                    <a:pt x="1472341" y="268363"/>
                  </a:lnTo>
                  <a:lnTo>
                    <a:pt x="1488195" y="259738"/>
                  </a:lnTo>
                  <a:lnTo>
                    <a:pt x="1503967" y="75654"/>
                  </a:lnTo>
                  <a:lnTo>
                    <a:pt x="1519820" y="147940"/>
                  </a:lnTo>
                  <a:lnTo>
                    <a:pt x="1535674" y="295881"/>
                  </a:lnTo>
                  <a:lnTo>
                    <a:pt x="1551446" y="216776"/>
                  </a:lnTo>
                  <a:lnTo>
                    <a:pt x="1567299" y="125597"/>
                  </a:lnTo>
                  <a:lnTo>
                    <a:pt x="1583153" y="87729"/>
                  </a:lnTo>
                  <a:lnTo>
                    <a:pt x="1599007" y="273538"/>
                  </a:lnTo>
                  <a:lnTo>
                    <a:pt x="1614778" y="223677"/>
                  </a:lnTo>
                  <a:lnTo>
                    <a:pt x="1630632" y="41236"/>
                  </a:lnTo>
                  <a:lnTo>
                    <a:pt x="1646486" y="182358"/>
                  </a:lnTo>
                  <a:lnTo>
                    <a:pt x="1662339" y="285613"/>
                  </a:lnTo>
                  <a:lnTo>
                    <a:pt x="1678111" y="204701"/>
                  </a:lnTo>
                  <a:lnTo>
                    <a:pt x="1693965" y="39511"/>
                  </a:lnTo>
                  <a:lnTo>
                    <a:pt x="1709818" y="213326"/>
                  </a:lnTo>
                  <a:lnTo>
                    <a:pt x="1725590" y="333749"/>
                  </a:lnTo>
                  <a:lnTo>
                    <a:pt x="1741444" y="282163"/>
                  </a:lnTo>
                  <a:lnTo>
                    <a:pt x="1757297" y="110072"/>
                  </a:lnTo>
                  <a:lnTo>
                    <a:pt x="1773151" y="251195"/>
                  </a:lnTo>
                  <a:lnTo>
                    <a:pt x="1788923" y="290706"/>
                  </a:lnTo>
                  <a:lnTo>
                    <a:pt x="1804776" y="313131"/>
                  </a:lnTo>
                  <a:lnTo>
                    <a:pt x="1820630" y="80829"/>
                  </a:lnTo>
                  <a:lnTo>
                    <a:pt x="1836484" y="232219"/>
                  </a:lnTo>
                  <a:lnTo>
                    <a:pt x="1852255" y="313131"/>
                  </a:lnTo>
                  <a:lnTo>
                    <a:pt x="1868109" y="302781"/>
                  </a:lnTo>
                  <a:lnTo>
                    <a:pt x="1883963" y="77379"/>
                  </a:lnTo>
                  <a:lnTo>
                    <a:pt x="1899734" y="240845"/>
                  </a:lnTo>
                  <a:lnTo>
                    <a:pt x="1915588" y="294156"/>
                  </a:lnTo>
                  <a:lnTo>
                    <a:pt x="1931442" y="292431"/>
                  </a:lnTo>
                  <a:lnTo>
                    <a:pt x="1947296" y="111797"/>
                  </a:lnTo>
                  <a:lnTo>
                    <a:pt x="1963067" y="202976"/>
                  </a:lnTo>
                  <a:lnTo>
                    <a:pt x="1978921" y="314856"/>
                  </a:lnTo>
                  <a:lnTo>
                    <a:pt x="1994775" y="273538"/>
                  </a:lnTo>
                  <a:lnTo>
                    <a:pt x="2010628" y="104897"/>
                  </a:lnTo>
                  <a:lnTo>
                    <a:pt x="2026400" y="215051"/>
                  </a:lnTo>
                  <a:lnTo>
                    <a:pt x="2042254" y="273538"/>
                  </a:lnTo>
                  <a:lnTo>
                    <a:pt x="2058107" y="261463"/>
                  </a:lnTo>
                  <a:lnTo>
                    <a:pt x="2073879" y="1642"/>
                  </a:lnTo>
                  <a:lnTo>
                    <a:pt x="2089733" y="227044"/>
                  </a:lnTo>
                  <a:lnTo>
                    <a:pt x="2105586" y="275263"/>
                  </a:lnTo>
                  <a:lnTo>
                    <a:pt x="2121440" y="263188"/>
                  </a:lnTo>
                  <a:lnTo>
                    <a:pt x="2137212" y="55036"/>
                  </a:lnTo>
                  <a:lnTo>
                    <a:pt x="2153065" y="196076"/>
                  </a:lnTo>
                  <a:lnTo>
                    <a:pt x="2168919" y="271813"/>
                  </a:lnTo>
                  <a:lnTo>
                    <a:pt x="2184773" y="292431"/>
                  </a:lnTo>
                  <a:lnTo>
                    <a:pt x="2200544" y="0"/>
                  </a:lnTo>
                  <a:lnTo>
                    <a:pt x="2216398" y="232219"/>
                  </a:lnTo>
                  <a:lnTo>
                    <a:pt x="2232252" y="301056"/>
                  </a:lnTo>
                  <a:lnTo>
                    <a:pt x="2248023" y="280438"/>
                  </a:lnTo>
                  <a:lnTo>
                    <a:pt x="2263877" y="42961"/>
                  </a:lnTo>
                  <a:lnTo>
                    <a:pt x="2279731" y="268363"/>
                  </a:lnTo>
                  <a:lnTo>
                    <a:pt x="2295584" y="325124"/>
                  </a:lnTo>
                  <a:lnTo>
                    <a:pt x="2311356" y="307956"/>
                  </a:lnTo>
                  <a:lnTo>
                    <a:pt x="2327210" y="115247"/>
                  </a:lnTo>
                  <a:lnTo>
                    <a:pt x="2343063" y="285613"/>
                  </a:lnTo>
                  <a:lnTo>
                    <a:pt x="2358917" y="306231"/>
                  </a:lnTo>
                  <a:lnTo>
                    <a:pt x="2374689" y="325124"/>
                  </a:lnTo>
                  <a:lnTo>
                    <a:pt x="2390542" y="149665"/>
                  </a:lnTo>
                  <a:lnTo>
                    <a:pt x="2406396" y="258013"/>
                  </a:lnTo>
                  <a:lnTo>
                    <a:pt x="2422168" y="375067"/>
                  </a:lnTo>
                  <a:lnTo>
                    <a:pt x="2438021" y="302781"/>
                  </a:lnTo>
                  <a:lnTo>
                    <a:pt x="2453875" y="116972"/>
                  </a:lnTo>
                  <a:lnTo>
                    <a:pt x="2469729" y="297606"/>
                  </a:lnTo>
                  <a:lnTo>
                    <a:pt x="2485500" y="328574"/>
                  </a:lnTo>
                  <a:lnTo>
                    <a:pt x="2501354" y="314856"/>
                  </a:lnTo>
                  <a:lnTo>
                    <a:pt x="2517208" y="135865"/>
                  </a:lnTo>
                  <a:lnTo>
                    <a:pt x="2533062" y="326849"/>
                  </a:lnTo>
                  <a:lnTo>
                    <a:pt x="2548833" y="345824"/>
                  </a:lnTo>
                  <a:lnTo>
                    <a:pt x="2564687" y="345824"/>
                  </a:lnTo>
                  <a:lnTo>
                    <a:pt x="2580541" y="158290"/>
                  </a:lnTo>
                  <a:lnTo>
                    <a:pt x="2596312" y="287338"/>
                  </a:lnTo>
                  <a:lnTo>
                    <a:pt x="2612166" y="345824"/>
                  </a:lnTo>
                  <a:lnTo>
                    <a:pt x="2628020" y="332024"/>
                  </a:lnTo>
                  <a:lnTo>
                    <a:pt x="2643873" y="125597"/>
                  </a:lnTo>
                  <a:lnTo>
                    <a:pt x="2659645" y="294156"/>
                  </a:lnTo>
                  <a:lnTo>
                    <a:pt x="2675499" y="347549"/>
                  </a:lnTo>
                  <a:lnTo>
                    <a:pt x="2691352" y="337199"/>
                  </a:lnTo>
                  <a:lnTo>
                    <a:pt x="2707206" y="141040"/>
                  </a:lnTo>
                  <a:lnTo>
                    <a:pt x="2722978" y="282163"/>
                  </a:lnTo>
                  <a:lnTo>
                    <a:pt x="2738831" y="371617"/>
                  </a:lnTo>
                  <a:lnTo>
                    <a:pt x="2754685" y="301056"/>
                  </a:lnTo>
                  <a:lnTo>
                    <a:pt x="2770457" y="134140"/>
                  </a:lnTo>
                  <a:lnTo>
                    <a:pt x="2786310" y="306231"/>
                  </a:lnTo>
                  <a:lnTo>
                    <a:pt x="2802164" y="338924"/>
                  </a:lnTo>
                  <a:lnTo>
                    <a:pt x="2818018" y="318306"/>
                  </a:lnTo>
                  <a:lnTo>
                    <a:pt x="2833789" y="170283"/>
                  </a:lnTo>
                  <a:lnTo>
                    <a:pt x="2849643" y="254645"/>
                  </a:lnTo>
                  <a:lnTo>
                    <a:pt x="2865497" y="376792"/>
                  </a:lnTo>
                  <a:lnTo>
                    <a:pt x="2881350" y="314856"/>
                  </a:lnTo>
                  <a:lnTo>
                    <a:pt x="2897122" y="184083"/>
                  </a:lnTo>
                  <a:lnTo>
                    <a:pt x="2912976" y="294156"/>
                  </a:lnTo>
                  <a:lnTo>
                    <a:pt x="2928829" y="328574"/>
                  </a:lnTo>
                  <a:lnTo>
                    <a:pt x="2944601" y="332024"/>
                  </a:lnTo>
                  <a:lnTo>
                    <a:pt x="2960455" y="160015"/>
                  </a:lnTo>
                  <a:lnTo>
                    <a:pt x="2976308" y="282163"/>
                  </a:lnTo>
                  <a:lnTo>
                    <a:pt x="2992162" y="376792"/>
                  </a:lnTo>
                  <a:lnTo>
                    <a:pt x="3007934" y="306231"/>
                  </a:lnTo>
                  <a:lnTo>
                    <a:pt x="3023787" y="187533"/>
                  </a:lnTo>
                  <a:lnTo>
                    <a:pt x="3039641" y="282163"/>
                  </a:lnTo>
                  <a:lnTo>
                    <a:pt x="3055495" y="359542"/>
                  </a:lnTo>
                  <a:lnTo>
                    <a:pt x="3071266" y="321674"/>
                  </a:lnTo>
                  <a:lnTo>
                    <a:pt x="3087120" y="249470"/>
                  </a:lnTo>
                  <a:lnTo>
                    <a:pt x="3102974" y="314856"/>
                  </a:lnTo>
                  <a:lnTo>
                    <a:pt x="3118745" y="337199"/>
                  </a:lnTo>
                  <a:lnTo>
                    <a:pt x="3134599" y="328574"/>
                  </a:lnTo>
                  <a:lnTo>
                    <a:pt x="3150453" y="201251"/>
                  </a:lnTo>
                  <a:lnTo>
                    <a:pt x="3166307" y="276988"/>
                  </a:lnTo>
                  <a:lnTo>
                    <a:pt x="3182078" y="366442"/>
                  </a:lnTo>
                  <a:lnTo>
                    <a:pt x="3197932" y="333749"/>
                  </a:lnTo>
                  <a:lnTo>
                    <a:pt x="3213786" y="185808"/>
                  </a:lnTo>
                  <a:lnTo>
                    <a:pt x="3229639" y="295881"/>
                  </a:lnTo>
                  <a:lnTo>
                    <a:pt x="3245411" y="371617"/>
                  </a:lnTo>
                  <a:lnTo>
                    <a:pt x="3261265" y="352642"/>
                  </a:lnTo>
                  <a:lnTo>
                    <a:pt x="3277118" y="216776"/>
                  </a:lnTo>
                  <a:lnTo>
                    <a:pt x="3292890" y="307956"/>
                  </a:lnTo>
                  <a:lnTo>
                    <a:pt x="3308744" y="359542"/>
                  </a:lnTo>
                  <a:lnTo>
                    <a:pt x="3324597" y="325124"/>
                  </a:lnTo>
                  <a:lnTo>
                    <a:pt x="3340451" y="190983"/>
                  </a:lnTo>
                  <a:lnTo>
                    <a:pt x="3356223" y="316581"/>
                  </a:lnTo>
                  <a:lnTo>
                    <a:pt x="3372076" y="345824"/>
                  </a:lnTo>
                  <a:lnTo>
                    <a:pt x="3387930" y="309681"/>
                  </a:lnTo>
                  <a:lnTo>
                    <a:pt x="3403784" y="190983"/>
                  </a:lnTo>
                  <a:lnTo>
                    <a:pt x="3419555" y="318306"/>
                  </a:lnTo>
                  <a:lnTo>
                    <a:pt x="3435409" y="387060"/>
                  </a:lnTo>
                </a:path>
              </a:pathLst>
            </a:custGeom>
            <a:ln w="87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39" name="object 14">
            <a:extLst>
              <a:ext uri="{FF2B5EF4-FFF2-40B4-BE49-F238E27FC236}">
                <a16:creationId xmlns:a16="http://schemas.microsoft.com/office/drawing/2014/main" id="{CEE5911E-C5FB-CA7A-F03F-21DBD89A1A37}"/>
              </a:ext>
            </a:extLst>
          </p:cNvPr>
          <p:cNvSpPr txBox="1"/>
          <p:nvPr/>
        </p:nvSpPr>
        <p:spPr>
          <a:xfrm>
            <a:off x="484679" y="684497"/>
            <a:ext cx="270545" cy="1603723"/>
          </a:xfrm>
          <a:prstGeom prst="rect">
            <a:avLst/>
          </a:prstGeom>
        </p:spPr>
        <p:txBody>
          <a:bodyPr vert="horz" wrap="square" lIns="0" tIns="32717" rIns="0" bIns="0" rtlCol="0">
            <a:spAutoFit/>
          </a:bodyPr>
          <a:lstStyle/>
          <a:p>
            <a:pPr>
              <a:spcBef>
                <a:spcPts val="258"/>
              </a:spcBef>
            </a:pPr>
            <a:r>
              <a:rPr sz="1090" spc="30" dirty="0">
                <a:solidFill>
                  <a:srgbClr val="4D4D4D"/>
                </a:solidFill>
                <a:latin typeface="Arial"/>
                <a:cs typeface="Arial"/>
              </a:rPr>
              <a:t>600</a:t>
            </a:r>
            <a:endParaRPr sz="1090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1189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090" spc="30" dirty="0">
                <a:solidFill>
                  <a:srgbClr val="4D4D4D"/>
                </a:solidFill>
                <a:latin typeface="Arial"/>
                <a:cs typeface="Arial"/>
              </a:rPr>
              <a:t>500</a:t>
            </a:r>
            <a:endParaRPr sz="1090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1189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090" spc="30" dirty="0">
                <a:solidFill>
                  <a:srgbClr val="4D4D4D"/>
                </a:solidFill>
                <a:latin typeface="Arial"/>
                <a:cs typeface="Arial"/>
              </a:rPr>
              <a:t>400</a:t>
            </a:r>
            <a:endParaRPr sz="1090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1189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090" spc="30" dirty="0">
                <a:solidFill>
                  <a:srgbClr val="4D4D4D"/>
                </a:solidFill>
                <a:latin typeface="Arial"/>
                <a:cs typeface="Arial"/>
              </a:rPr>
              <a:t>300</a:t>
            </a:r>
            <a:endParaRPr sz="1090">
              <a:latin typeface="Arial"/>
              <a:cs typeface="Arial"/>
            </a:endParaRPr>
          </a:p>
          <a:p>
            <a:pPr>
              <a:spcBef>
                <a:spcPts val="10"/>
              </a:spcBef>
            </a:pPr>
            <a:endParaRPr sz="1189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090" spc="30" dirty="0">
                <a:solidFill>
                  <a:srgbClr val="4D4D4D"/>
                </a:solidFill>
                <a:latin typeface="Arial"/>
                <a:cs typeface="Arial"/>
              </a:rPr>
              <a:t>200</a:t>
            </a:r>
            <a:endParaRPr sz="1090">
              <a:latin typeface="Arial"/>
              <a:cs typeface="Arial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12869BCD-A70B-9F0A-7AC2-BE1AE855106F}"/>
              </a:ext>
            </a:extLst>
          </p:cNvPr>
          <p:cNvSpPr/>
          <p:nvPr/>
        </p:nvSpPr>
        <p:spPr>
          <a:xfrm>
            <a:off x="764656" y="803594"/>
            <a:ext cx="7162520" cy="1430742"/>
          </a:xfrm>
          <a:custGeom>
            <a:avLst/>
            <a:gdLst/>
            <a:ahLst/>
            <a:cxnLst/>
            <a:rect l="l" t="t" r="r" b="b"/>
            <a:pathLst>
              <a:path w="3614420" h="721994">
                <a:moveTo>
                  <a:pt x="0" y="688199"/>
                </a:moveTo>
                <a:lnTo>
                  <a:pt x="22507" y="688199"/>
                </a:lnTo>
              </a:path>
              <a:path w="3614420" h="721994">
                <a:moveTo>
                  <a:pt x="0" y="516108"/>
                </a:moveTo>
                <a:lnTo>
                  <a:pt x="22507" y="516108"/>
                </a:lnTo>
              </a:path>
              <a:path w="3614420" h="721994">
                <a:moveTo>
                  <a:pt x="0" y="344099"/>
                </a:moveTo>
                <a:lnTo>
                  <a:pt x="22507" y="344099"/>
                </a:lnTo>
              </a:path>
              <a:path w="3614420" h="721994">
                <a:moveTo>
                  <a:pt x="0" y="172008"/>
                </a:moveTo>
                <a:lnTo>
                  <a:pt x="22507" y="172008"/>
                </a:lnTo>
              </a:path>
              <a:path w="3614420" h="721994">
                <a:moveTo>
                  <a:pt x="0" y="0"/>
                </a:moveTo>
                <a:lnTo>
                  <a:pt x="22507" y="0"/>
                </a:lnTo>
              </a:path>
              <a:path w="3614420" h="721994">
                <a:moveTo>
                  <a:pt x="447600" y="721549"/>
                </a:moveTo>
                <a:lnTo>
                  <a:pt x="447600" y="699042"/>
                </a:lnTo>
              </a:path>
              <a:path w="3614420" h="721994">
                <a:moveTo>
                  <a:pt x="1080845" y="721549"/>
                </a:moveTo>
                <a:lnTo>
                  <a:pt x="1080845" y="699042"/>
                </a:lnTo>
              </a:path>
              <a:path w="3614420" h="721994">
                <a:moveTo>
                  <a:pt x="1714090" y="721549"/>
                </a:moveTo>
                <a:lnTo>
                  <a:pt x="1714090" y="699042"/>
                </a:lnTo>
              </a:path>
              <a:path w="3614420" h="721994">
                <a:moveTo>
                  <a:pt x="2347335" y="721549"/>
                </a:moveTo>
                <a:lnTo>
                  <a:pt x="2347335" y="699042"/>
                </a:lnTo>
              </a:path>
              <a:path w="3614420" h="721994">
                <a:moveTo>
                  <a:pt x="2980580" y="721549"/>
                </a:moveTo>
                <a:lnTo>
                  <a:pt x="2980580" y="699042"/>
                </a:lnTo>
              </a:path>
              <a:path w="3614420" h="721994">
                <a:moveTo>
                  <a:pt x="3613825" y="721549"/>
                </a:moveTo>
                <a:lnTo>
                  <a:pt x="3613825" y="699042"/>
                </a:lnTo>
              </a:path>
            </a:pathLst>
          </a:custGeom>
          <a:ln w="8789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41" name="object 16">
            <a:extLst>
              <a:ext uri="{FF2B5EF4-FFF2-40B4-BE49-F238E27FC236}">
                <a16:creationId xmlns:a16="http://schemas.microsoft.com/office/drawing/2014/main" id="{381B07E5-2981-E4EA-63D1-64A1FD966EC4}"/>
              </a:ext>
            </a:extLst>
          </p:cNvPr>
          <p:cNvSpPr txBox="1"/>
          <p:nvPr/>
        </p:nvSpPr>
        <p:spPr>
          <a:xfrm>
            <a:off x="1488705" y="2202585"/>
            <a:ext cx="351079" cy="200775"/>
          </a:xfrm>
          <a:prstGeom prst="rect">
            <a:avLst/>
          </a:prstGeom>
        </p:spPr>
        <p:txBody>
          <a:bodyPr vert="horz" wrap="square" lIns="0" tIns="32717" rIns="0" bIns="0" rtlCol="0">
            <a:spAutoFit/>
          </a:bodyPr>
          <a:lstStyle/>
          <a:p>
            <a:pPr>
              <a:spcBef>
                <a:spcPts val="258"/>
              </a:spcBef>
            </a:pPr>
            <a:r>
              <a:rPr sz="1090" spc="30" dirty="0">
                <a:solidFill>
                  <a:srgbClr val="4D4D4D"/>
                </a:solidFill>
                <a:latin typeface="Arial"/>
                <a:cs typeface="Arial"/>
              </a:rPr>
              <a:t>1960</a:t>
            </a:r>
            <a:endParaRPr sz="1090">
              <a:latin typeface="Arial"/>
              <a:cs typeface="Arial"/>
            </a:endParaRPr>
          </a:p>
        </p:txBody>
      </p:sp>
      <p:sp>
        <p:nvSpPr>
          <p:cNvPr id="42" name="object 17">
            <a:extLst>
              <a:ext uri="{FF2B5EF4-FFF2-40B4-BE49-F238E27FC236}">
                <a16:creationId xmlns:a16="http://schemas.microsoft.com/office/drawing/2014/main" id="{08A2E94B-7E80-8D6E-C521-DB5DA8B0CE1E}"/>
              </a:ext>
            </a:extLst>
          </p:cNvPr>
          <p:cNvSpPr txBox="1"/>
          <p:nvPr/>
        </p:nvSpPr>
        <p:spPr>
          <a:xfrm>
            <a:off x="2743576" y="2202585"/>
            <a:ext cx="351079" cy="200775"/>
          </a:xfrm>
          <a:prstGeom prst="rect">
            <a:avLst/>
          </a:prstGeom>
        </p:spPr>
        <p:txBody>
          <a:bodyPr vert="horz" wrap="square" lIns="0" tIns="32717" rIns="0" bIns="0" rtlCol="0">
            <a:spAutoFit/>
          </a:bodyPr>
          <a:lstStyle/>
          <a:p>
            <a:pPr>
              <a:spcBef>
                <a:spcPts val="258"/>
              </a:spcBef>
            </a:pPr>
            <a:r>
              <a:rPr sz="1090" spc="30" dirty="0">
                <a:solidFill>
                  <a:srgbClr val="4D4D4D"/>
                </a:solidFill>
                <a:latin typeface="Arial"/>
                <a:cs typeface="Arial"/>
              </a:rPr>
              <a:t>1970</a:t>
            </a:r>
            <a:endParaRPr sz="1090">
              <a:latin typeface="Arial"/>
              <a:cs typeface="Arial"/>
            </a:endParaRPr>
          </a:p>
        </p:txBody>
      </p:sp>
      <p:sp>
        <p:nvSpPr>
          <p:cNvPr id="43" name="object 18">
            <a:extLst>
              <a:ext uri="{FF2B5EF4-FFF2-40B4-BE49-F238E27FC236}">
                <a16:creationId xmlns:a16="http://schemas.microsoft.com/office/drawing/2014/main" id="{58BE2AC3-419B-92A5-DD48-2E557E98952D}"/>
              </a:ext>
            </a:extLst>
          </p:cNvPr>
          <p:cNvSpPr txBox="1"/>
          <p:nvPr/>
        </p:nvSpPr>
        <p:spPr>
          <a:xfrm>
            <a:off x="3998447" y="2202585"/>
            <a:ext cx="351079" cy="200775"/>
          </a:xfrm>
          <a:prstGeom prst="rect">
            <a:avLst/>
          </a:prstGeom>
        </p:spPr>
        <p:txBody>
          <a:bodyPr vert="horz" wrap="square" lIns="0" tIns="32717" rIns="0" bIns="0" rtlCol="0">
            <a:spAutoFit/>
          </a:bodyPr>
          <a:lstStyle/>
          <a:p>
            <a:pPr>
              <a:spcBef>
                <a:spcPts val="258"/>
              </a:spcBef>
            </a:pPr>
            <a:r>
              <a:rPr sz="1090" spc="30" dirty="0">
                <a:solidFill>
                  <a:srgbClr val="4D4D4D"/>
                </a:solidFill>
                <a:latin typeface="Arial"/>
                <a:cs typeface="Arial"/>
              </a:rPr>
              <a:t>1980</a:t>
            </a:r>
            <a:endParaRPr sz="1090">
              <a:latin typeface="Arial"/>
              <a:cs typeface="Arial"/>
            </a:endParaRPr>
          </a:p>
        </p:txBody>
      </p:sp>
      <p:sp>
        <p:nvSpPr>
          <p:cNvPr id="44" name="object 19">
            <a:extLst>
              <a:ext uri="{FF2B5EF4-FFF2-40B4-BE49-F238E27FC236}">
                <a16:creationId xmlns:a16="http://schemas.microsoft.com/office/drawing/2014/main" id="{C0D07DB9-A42D-1366-1A16-A10FD5F2D06B}"/>
              </a:ext>
            </a:extLst>
          </p:cNvPr>
          <p:cNvSpPr txBox="1"/>
          <p:nvPr/>
        </p:nvSpPr>
        <p:spPr>
          <a:xfrm>
            <a:off x="5253317" y="2202585"/>
            <a:ext cx="351079" cy="200775"/>
          </a:xfrm>
          <a:prstGeom prst="rect">
            <a:avLst/>
          </a:prstGeom>
        </p:spPr>
        <p:txBody>
          <a:bodyPr vert="horz" wrap="square" lIns="0" tIns="32717" rIns="0" bIns="0" rtlCol="0">
            <a:spAutoFit/>
          </a:bodyPr>
          <a:lstStyle/>
          <a:p>
            <a:pPr>
              <a:spcBef>
                <a:spcPts val="258"/>
              </a:spcBef>
            </a:pPr>
            <a:r>
              <a:rPr sz="1090" spc="30" dirty="0">
                <a:solidFill>
                  <a:srgbClr val="4D4D4D"/>
                </a:solidFill>
                <a:latin typeface="Arial"/>
                <a:cs typeface="Arial"/>
              </a:rPr>
              <a:t>1990</a:t>
            </a:r>
            <a:endParaRPr sz="1090">
              <a:latin typeface="Arial"/>
              <a:cs typeface="Arial"/>
            </a:endParaRPr>
          </a:p>
        </p:txBody>
      </p:sp>
      <p:sp>
        <p:nvSpPr>
          <p:cNvPr id="45" name="object 20">
            <a:extLst>
              <a:ext uri="{FF2B5EF4-FFF2-40B4-BE49-F238E27FC236}">
                <a16:creationId xmlns:a16="http://schemas.microsoft.com/office/drawing/2014/main" id="{D77AFA26-E67B-10BF-2F65-76EE14668EC3}"/>
              </a:ext>
            </a:extLst>
          </p:cNvPr>
          <p:cNvSpPr txBox="1"/>
          <p:nvPr/>
        </p:nvSpPr>
        <p:spPr>
          <a:xfrm>
            <a:off x="6508188" y="2202585"/>
            <a:ext cx="351079" cy="200775"/>
          </a:xfrm>
          <a:prstGeom prst="rect">
            <a:avLst/>
          </a:prstGeom>
        </p:spPr>
        <p:txBody>
          <a:bodyPr vert="horz" wrap="square" lIns="0" tIns="32717" rIns="0" bIns="0" rtlCol="0">
            <a:spAutoFit/>
          </a:bodyPr>
          <a:lstStyle/>
          <a:p>
            <a:pPr>
              <a:spcBef>
                <a:spcPts val="258"/>
              </a:spcBef>
            </a:pPr>
            <a:r>
              <a:rPr sz="1090" spc="30" dirty="0">
                <a:solidFill>
                  <a:srgbClr val="4D4D4D"/>
                </a:solidFill>
                <a:latin typeface="Arial"/>
                <a:cs typeface="Arial"/>
              </a:rPr>
              <a:t>2000</a:t>
            </a:r>
            <a:endParaRPr sz="1090">
              <a:latin typeface="Arial"/>
              <a:cs typeface="Arial"/>
            </a:endParaRPr>
          </a:p>
        </p:txBody>
      </p:sp>
      <p:sp>
        <p:nvSpPr>
          <p:cNvPr id="46" name="object 21">
            <a:extLst>
              <a:ext uri="{FF2B5EF4-FFF2-40B4-BE49-F238E27FC236}">
                <a16:creationId xmlns:a16="http://schemas.microsoft.com/office/drawing/2014/main" id="{0798DB9C-52E1-8E57-7CC9-1B1B765C0CE3}"/>
              </a:ext>
            </a:extLst>
          </p:cNvPr>
          <p:cNvSpPr txBox="1"/>
          <p:nvPr/>
        </p:nvSpPr>
        <p:spPr>
          <a:xfrm>
            <a:off x="7763059" y="2202585"/>
            <a:ext cx="351079" cy="200775"/>
          </a:xfrm>
          <a:prstGeom prst="rect">
            <a:avLst/>
          </a:prstGeom>
        </p:spPr>
        <p:txBody>
          <a:bodyPr vert="horz" wrap="square" lIns="0" tIns="32717" rIns="0" bIns="0" rtlCol="0">
            <a:spAutoFit/>
          </a:bodyPr>
          <a:lstStyle/>
          <a:p>
            <a:pPr>
              <a:spcBef>
                <a:spcPts val="258"/>
              </a:spcBef>
            </a:pPr>
            <a:r>
              <a:rPr sz="1090" spc="30" dirty="0">
                <a:solidFill>
                  <a:srgbClr val="4D4D4D"/>
                </a:solidFill>
                <a:latin typeface="Arial"/>
                <a:cs typeface="Arial"/>
              </a:rPr>
              <a:t>2010</a:t>
            </a:r>
            <a:endParaRPr sz="1090">
              <a:latin typeface="Arial"/>
              <a:cs typeface="Arial"/>
            </a:endParaRPr>
          </a:p>
        </p:txBody>
      </p:sp>
      <p:sp>
        <p:nvSpPr>
          <p:cNvPr id="47" name="object 22">
            <a:extLst>
              <a:ext uri="{FF2B5EF4-FFF2-40B4-BE49-F238E27FC236}">
                <a16:creationId xmlns:a16="http://schemas.microsoft.com/office/drawing/2014/main" id="{8163E90D-7C0E-30AF-F90D-FD3FD8D020A7}"/>
              </a:ext>
            </a:extLst>
          </p:cNvPr>
          <p:cNvSpPr txBox="1"/>
          <p:nvPr/>
        </p:nvSpPr>
        <p:spPr>
          <a:xfrm>
            <a:off x="4354611" y="2375458"/>
            <a:ext cx="424063" cy="241411"/>
          </a:xfrm>
          <a:prstGeom prst="rect">
            <a:avLst/>
          </a:prstGeom>
        </p:spPr>
        <p:txBody>
          <a:bodyPr vert="horz" wrap="square" lIns="0" tIns="27684" rIns="0" bIns="0" rtlCol="0">
            <a:spAutoFit/>
          </a:bodyPr>
          <a:lstStyle/>
          <a:p>
            <a:pPr>
              <a:spcBef>
                <a:spcPts val="218"/>
              </a:spcBef>
            </a:pPr>
            <a:r>
              <a:rPr sz="1387" spc="10" dirty="0">
                <a:latin typeface="Arial"/>
                <a:cs typeface="Arial"/>
              </a:rPr>
              <a:t>Time</a:t>
            </a:r>
            <a:endParaRPr sz="1387" dirty="0">
              <a:latin typeface="Arial"/>
              <a:cs typeface="Arial"/>
            </a:endParaRPr>
          </a:p>
        </p:txBody>
      </p:sp>
      <p:sp>
        <p:nvSpPr>
          <p:cNvPr id="48" name="object 23">
            <a:extLst>
              <a:ext uri="{FF2B5EF4-FFF2-40B4-BE49-F238E27FC236}">
                <a16:creationId xmlns:a16="http://schemas.microsoft.com/office/drawing/2014/main" id="{F82773C2-70C9-7A89-AE3E-976369B4E879}"/>
              </a:ext>
            </a:extLst>
          </p:cNvPr>
          <p:cNvSpPr txBox="1"/>
          <p:nvPr/>
        </p:nvSpPr>
        <p:spPr>
          <a:xfrm>
            <a:off x="213416" y="1414954"/>
            <a:ext cx="213456" cy="100668"/>
          </a:xfrm>
          <a:prstGeom prst="rect">
            <a:avLst/>
          </a:prstGeom>
        </p:spPr>
        <p:txBody>
          <a:bodyPr vert="vert270" wrap="square" lIns="0" tIns="11325" rIns="0" bIns="0" rtlCol="0">
            <a:spAutoFit/>
          </a:bodyPr>
          <a:lstStyle/>
          <a:p>
            <a:pPr marL="25168">
              <a:spcBef>
                <a:spcPts val="89"/>
              </a:spcBef>
            </a:pPr>
            <a:r>
              <a:rPr sz="1387" dirty="0">
                <a:latin typeface="Arial"/>
                <a:cs typeface="Arial"/>
              </a:rPr>
              <a:t>.</a:t>
            </a:r>
            <a:endParaRPr sz="138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Random futures</a:t>
            </a:r>
          </a:p>
        </p:txBody>
      </p:sp>
      <p:pic>
        <p:nvPicPr>
          <p:cNvPr id="5" name="Picture 1" descr="1-getting-started_files/figure-pptx/austa1-1.png">
            <a:extLst>
              <a:ext uri="{FF2B5EF4-FFF2-40B4-BE49-F238E27FC236}">
                <a16:creationId xmlns:a16="http://schemas.microsoft.com/office/drawing/2014/main" id="{19A1525C-F00F-172F-0D77-74731487A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768196" y="1646098"/>
            <a:ext cx="10423804" cy="521190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49F17C-C7BE-A92E-35DB-3A315E5208DA}"/>
              </a:ext>
            </a:extLst>
          </p:cNvPr>
          <p:cNvSpPr txBox="1"/>
          <p:nvPr/>
        </p:nvSpPr>
        <p:spPr>
          <a:xfrm>
            <a:off x="1768196" y="935563"/>
            <a:ext cx="611505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A forecast is an estimate of the probabilities of possible futures.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Random futures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9A1525C-F00F-172F-0D77-74731487A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68196" y="1646098"/>
            <a:ext cx="10423804" cy="521190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49F17C-C7BE-A92E-35DB-3A315E5208DA}"/>
              </a:ext>
            </a:extLst>
          </p:cNvPr>
          <p:cNvSpPr txBox="1"/>
          <p:nvPr/>
        </p:nvSpPr>
        <p:spPr>
          <a:xfrm>
            <a:off x="1768196" y="935563"/>
            <a:ext cx="611505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A forecast is an estimate of the probabilities of possible futures.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3C649D-6F05-89CE-7B14-2DCE6B709F38}"/>
              </a:ext>
            </a:extLst>
          </p:cNvPr>
          <p:cNvSpPr txBox="1"/>
          <p:nvPr/>
        </p:nvSpPr>
        <p:spPr>
          <a:xfrm>
            <a:off x="8567987" y="6488668"/>
            <a:ext cx="3711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Simulated futures from an ETS model </a:t>
            </a:r>
          </a:p>
        </p:txBody>
      </p:sp>
    </p:spTree>
    <p:extLst>
      <p:ext uri="{BB962C8B-B14F-4D97-AF65-F5344CB8AC3E}">
        <p14:creationId xmlns:p14="http://schemas.microsoft.com/office/powerpoint/2010/main" val="2151746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Random futures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9A1525C-F00F-172F-0D77-74731487A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68196" y="1648430"/>
            <a:ext cx="10423804" cy="520723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49F17C-C7BE-A92E-35DB-3A315E5208DA}"/>
              </a:ext>
            </a:extLst>
          </p:cNvPr>
          <p:cNvSpPr txBox="1"/>
          <p:nvPr/>
        </p:nvSpPr>
        <p:spPr>
          <a:xfrm>
            <a:off x="1768196" y="935563"/>
            <a:ext cx="611505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A forecast is an estimate of the probabilities of possible futures. </a:t>
            </a:r>
          </a:p>
        </p:txBody>
      </p:sp>
    </p:spTree>
    <p:extLst>
      <p:ext uri="{BB962C8B-B14F-4D97-AF65-F5344CB8AC3E}">
        <p14:creationId xmlns:p14="http://schemas.microsoft.com/office/powerpoint/2010/main" val="600195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Random futures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9A1525C-F00F-172F-0D77-74731487A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68196" y="1648430"/>
            <a:ext cx="10423803" cy="520723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49F17C-C7BE-A92E-35DB-3A315E5208DA}"/>
              </a:ext>
            </a:extLst>
          </p:cNvPr>
          <p:cNvSpPr txBox="1"/>
          <p:nvPr/>
        </p:nvSpPr>
        <p:spPr>
          <a:xfrm>
            <a:off x="1768196" y="935563"/>
            <a:ext cx="611505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A forecast is an estimate of the probabilities of possible futures. </a:t>
            </a:r>
          </a:p>
        </p:txBody>
      </p:sp>
    </p:spTree>
    <p:extLst>
      <p:ext uri="{BB962C8B-B14F-4D97-AF65-F5344CB8AC3E}">
        <p14:creationId xmlns:p14="http://schemas.microsoft.com/office/powerpoint/2010/main" val="2162870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Random futures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9A1525C-F00F-172F-0D77-74731487A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68196" y="1648430"/>
            <a:ext cx="10423803" cy="520723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49F17C-C7BE-A92E-35DB-3A315E5208DA}"/>
              </a:ext>
            </a:extLst>
          </p:cNvPr>
          <p:cNvSpPr txBox="1"/>
          <p:nvPr/>
        </p:nvSpPr>
        <p:spPr>
          <a:xfrm>
            <a:off x="1768196" y="935563"/>
            <a:ext cx="611505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A forecast is an estimate of the probabilities of possible futures. </a:t>
            </a:r>
          </a:p>
        </p:txBody>
      </p:sp>
    </p:spTree>
    <p:extLst>
      <p:ext uri="{BB962C8B-B14F-4D97-AF65-F5344CB8AC3E}">
        <p14:creationId xmlns:p14="http://schemas.microsoft.com/office/powerpoint/2010/main" val="558971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Random futures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9A1525C-F00F-172F-0D77-74731487A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68196" y="1648430"/>
            <a:ext cx="10423803" cy="520723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49F17C-C7BE-A92E-35DB-3A315E5208DA}"/>
              </a:ext>
            </a:extLst>
          </p:cNvPr>
          <p:cNvSpPr txBox="1"/>
          <p:nvPr/>
        </p:nvSpPr>
        <p:spPr>
          <a:xfrm>
            <a:off x="1768196" y="935563"/>
            <a:ext cx="611505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A forecast is an estimate of the probabilities of possible futures. </a:t>
            </a:r>
          </a:p>
        </p:txBody>
      </p:sp>
    </p:spTree>
    <p:extLst>
      <p:ext uri="{BB962C8B-B14F-4D97-AF65-F5344CB8AC3E}">
        <p14:creationId xmlns:p14="http://schemas.microsoft.com/office/powerpoint/2010/main" val="45210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Random futures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9A1525C-F00F-172F-0D77-74731487A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68197" y="1648430"/>
            <a:ext cx="10423801" cy="520723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49F17C-C7BE-A92E-35DB-3A315E5208DA}"/>
              </a:ext>
            </a:extLst>
          </p:cNvPr>
          <p:cNvSpPr txBox="1"/>
          <p:nvPr/>
        </p:nvSpPr>
        <p:spPr>
          <a:xfrm>
            <a:off x="1768196" y="935563"/>
            <a:ext cx="611505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A forecast is an estimate of the probabilities of possible futures. </a:t>
            </a:r>
          </a:p>
        </p:txBody>
      </p:sp>
    </p:spTree>
    <p:extLst>
      <p:ext uri="{BB962C8B-B14F-4D97-AF65-F5344CB8AC3E}">
        <p14:creationId xmlns:p14="http://schemas.microsoft.com/office/powerpoint/2010/main" val="2215984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Random futures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9A1525C-F00F-172F-0D77-74731487A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68197" y="1648430"/>
            <a:ext cx="10423801" cy="520723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49F17C-C7BE-A92E-35DB-3A315E5208DA}"/>
              </a:ext>
            </a:extLst>
          </p:cNvPr>
          <p:cNvSpPr txBox="1"/>
          <p:nvPr/>
        </p:nvSpPr>
        <p:spPr>
          <a:xfrm>
            <a:off x="1768196" y="935563"/>
            <a:ext cx="611505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A forecast is an estimate of the probabilities of possible futures. </a:t>
            </a:r>
          </a:p>
        </p:txBody>
      </p:sp>
    </p:spTree>
    <p:extLst>
      <p:ext uri="{BB962C8B-B14F-4D97-AF65-F5344CB8AC3E}">
        <p14:creationId xmlns:p14="http://schemas.microsoft.com/office/powerpoint/2010/main" val="3791132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7CB6-A924-ABA1-9E38-953BBDAB3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89E42-E4AF-3D80-36F0-B372951E8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we forecast?</a:t>
            </a:r>
          </a:p>
          <a:p>
            <a:r>
              <a:rPr lang="en-US" dirty="0"/>
              <a:t>Time series data and random futures</a:t>
            </a:r>
          </a:p>
          <a:p>
            <a:r>
              <a:rPr lang="en-US" dirty="0"/>
              <a:t>Some case studies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21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Random futures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9A1525C-F00F-172F-0D77-74731487A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68197" y="1648430"/>
            <a:ext cx="10423801" cy="520723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49F17C-C7BE-A92E-35DB-3A315E5208DA}"/>
              </a:ext>
            </a:extLst>
          </p:cNvPr>
          <p:cNvSpPr txBox="1"/>
          <p:nvPr/>
        </p:nvSpPr>
        <p:spPr>
          <a:xfrm>
            <a:off x="1768196" y="935563"/>
            <a:ext cx="611505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A forecast is an estimate of the probabilities of possible futures. </a:t>
            </a:r>
          </a:p>
        </p:txBody>
      </p:sp>
    </p:spTree>
    <p:extLst>
      <p:ext uri="{BB962C8B-B14F-4D97-AF65-F5344CB8AC3E}">
        <p14:creationId xmlns:p14="http://schemas.microsoft.com/office/powerpoint/2010/main" val="846202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Random futures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19A1525C-F00F-172F-0D77-74731487A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768197" y="1648430"/>
            <a:ext cx="10423801" cy="520723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49F17C-C7BE-A92E-35DB-3A315E5208DA}"/>
              </a:ext>
            </a:extLst>
          </p:cNvPr>
          <p:cNvSpPr txBox="1"/>
          <p:nvPr/>
        </p:nvSpPr>
        <p:spPr>
          <a:xfrm>
            <a:off x="1768196" y="935563"/>
            <a:ext cx="611505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A forecast is an estimate of the probabilities of possible futures.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E7441C-90D6-A548-E924-9EE2F0B6C6BA}"/>
              </a:ext>
            </a:extLst>
          </p:cNvPr>
          <p:cNvSpPr txBox="1"/>
          <p:nvPr/>
        </p:nvSpPr>
        <p:spPr>
          <a:xfrm>
            <a:off x="182879" y="5661999"/>
            <a:ext cx="4027517" cy="10156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“He who sees the past as surprise-free is bound to have a future full of surprises.” (Amos Tversky) </a:t>
            </a:r>
          </a:p>
        </p:txBody>
      </p:sp>
    </p:spTree>
    <p:extLst>
      <p:ext uri="{BB962C8B-B14F-4D97-AF65-F5344CB8AC3E}">
        <p14:creationId xmlns:p14="http://schemas.microsoft.com/office/powerpoint/2010/main" val="213357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200" rIns="0" bIns="0" rtlCol="0" anchor="ctr">
            <a:spAutoFit/>
          </a:bodyPr>
          <a:lstStyle/>
          <a:p>
            <a:pPr marL="25168">
              <a:spcBef>
                <a:spcPts val="238"/>
              </a:spcBef>
            </a:pPr>
            <a:r>
              <a:rPr dirty="0"/>
              <a:t>Statistical</a:t>
            </a:r>
            <a:r>
              <a:rPr spc="-109" dirty="0"/>
              <a:t> </a:t>
            </a:r>
            <a:r>
              <a:rPr dirty="0"/>
              <a:t>forecasting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903708-3A2E-FE89-ED15-563876A639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25480" y="734190"/>
                <a:ext cx="10268511" cy="6281752"/>
              </a:xfrm>
            </p:spPr>
            <p:txBody>
              <a:bodyPr>
                <a:normAutofit fontScale="85000" lnSpcReduction="20000"/>
              </a:bodyPr>
              <a:lstStyle/>
              <a:p>
                <a:pPr marL="817947" indent="-566271">
                  <a:lnSpc>
                    <a:spcPct val="120000"/>
                  </a:lnSpc>
                  <a:spcBef>
                    <a:spcPts val="2400"/>
                  </a:spcBef>
                  <a:buFont typeface="Wingdings" panose="05000000000000000000" pitchFamily="2" charset="2"/>
                  <a:buChar char="§"/>
                </a:pPr>
                <a:r>
                  <a:rPr lang="en-US" sz="3200" spc="-10" dirty="0">
                    <a:latin typeface="Carlito"/>
                    <a:cs typeface="Carlito"/>
                  </a:rPr>
                  <a:t>Thing </a:t>
                </a:r>
                <a:r>
                  <a:rPr lang="en-US" sz="3200" spc="-20" dirty="0">
                    <a:latin typeface="Carlito"/>
                    <a:cs typeface="Carlito"/>
                  </a:rPr>
                  <a:t>to </a:t>
                </a:r>
                <a:r>
                  <a:rPr lang="en-US" sz="3200" spc="-10" dirty="0">
                    <a:latin typeface="Carlito"/>
                    <a:cs typeface="Carlito"/>
                  </a:rPr>
                  <a:t>be </a:t>
                </a:r>
                <a:r>
                  <a:rPr lang="en-US" sz="3200" spc="-30" dirty="0">
                    <a:latin typeface="Carlito"/>
                    <a:cs typeface="Carlito"/>
                  </a:rPr>
                  <a:t>forecast: </a:t>
                </a:r>
                <a:r>
                  <a:rPr lang="en-US" sz="3200" spc="-10" dirty="0">
                    <a:latin typeface="Carlito"/>
                    <a:cs typeface="Carlito"/>
                  </a:rPr>
                  <a:t>a </a:t>
                </a:r>
                <a:r>
                  <a:rPr lang="en-US" sz="3200" spc="-20" dirty="0">
                    <a:latin typeface="Carlito"/>
                    <a:cs typeface="Carlito"/>
                  </a:rPr>
                  <a:t>random </a:t>
                </a:r>
                <a:r>
                  <a:rPr lang="en-US" sz="3200" spc="-10" dirty="0">
                    <a:latin typeface="Carlito"/>
                    <a:cs typeface="Carlito"/>
                  </a:rPr>
                  <a:t>variable,</a:t>
                </a:r>
                <a:r>
                  <a:rPr lang="en-US" sz="3200" spc="119" dirty="0">
                    <a:latin typeface="Carlito"/>
                    <a:cs typeface="Carlito"/>
                  </a:rPr>
                  <a:t> </a:t>
                </a:r>
                <a:r>
                  <a:rPr lang="en-US" sz="3200" i="1" spc="30" dirty="0">
                    <a:latin typeface="Carlito"/>
                    <a:cs typeface="Carlito"/>
                  </a:rPr>
                  <a:t>y</a:t>
                </a:r>
                <a:r>
                  <a:rPr lang="en-US" sz="3600" i="1" spc="44" baseline="-11695" dirty="0">
                    <a:latin typeface="Carlito"/>
                    <a:cs typeface="Carlito"/>
                  </a:rPr>
                  <a:t>t</a:t>
                </a:r>
                <a:r>
                  <a:rPr lang="en-US" sz="3200" spc="30" dirty="0">
                    <a:latin typeface="Carlito"/>
                    <a:cs typeface="Carlito"/>
                  </a:rPr>
                  <a:t>.</a:t>
                </a:r>
                <a:endParaRPr lang="en-US" sz="3200" dirty="0">
                  <a:latin typeface="Carlito"/>
                  <a:cs typeface="Carlito"/>
                </a:endParaRPr>
              </a:p>
              <a:p>
                <a:pPr marL="817947" marR="186240" indent="-566271">
                  <a:lnSpc>
                    <a:spcPct val="120000"/>
                  </a:lnSpc>
                  <a:spcBef>
                    <a:spcPts val="2400"/>
                  </a:spcBef>
                  <a:buFont typeface="Wingdings" panose="05000000000000000000" pitchFamily="2" charset="2"/>
                  <a:buChar char="§"/>
                </a:pPr>
                <a:r>
                  <a:rPr lang="en-US" sz="3200" spc="-40" dirty="0">
                    <a:latin typeface="Carlito"/>
                    <a:cs typeface="Carlito"/>
                  </a:rPr>
                  <a:t>Forecast </a:t>
                </a:r>
                <a:r>
                  <a:rPr lang="en-US" sz="3200" spc="-20" dirty="0">
                    <a:latin typeface="Carlito"/>
                    <a:cs typeface="Carlito"/>
                  </a:rPr>
                  <a:t>distribution: </a:t>
                </a:r>
                <a:r>
                  <a:rPr lang="en-US" sz="3200" spc="-10" dirty="0">
                    <a:latin typeface="Carlito"/>
                    <a:cs typeface="Carlito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3200" i="1" spc="-10">
                        <a:latin typeface="Cambria Math" panose="02040503050406030204" pitchFamily="18" charset="0"/>
                        <a:cs typeface="Carlito"/>
                      </a:rPr>
                      <m:t>𝐼</m:t>
                    </m:r>
                  </m:oMath>
                </a14:m>
                <a:r>
                  <a:rPr lang="en-US" sz="3200" i="1" spc="168" dirty="0">
                    <a:latin typeface="Arial"/>
                    <a:cs typeface="Arial"/>
                  </a:rPr>
                  <a:t> </a:t>
                </a:r>
                <a:r>
                  <a:rPr lang="en-US" sz="3200" spc="-10" dirty="0">
                    <a:latin typeface="Carlito"/>
                    <a:cs typeface="Carlito"/>
                  </a:rPr>
                  <a:t>is all </a:t>
                </a:r>
                <a:r>
                  <a:rPr lang="en-US" sz="3200" spc="-20" dirty="0">
                    <a:latin typeface="Carlito"/>
                    <a:cs typeface="Carlito"/>
                  </a:rPr>
                  <a:t>observations,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</m:ctrlPr>
                      </m:sSubPr>
                      <m:e>
                        <m: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  <m:t>𝑦</m:t>
                        </m:r>
                      </m:e>
                      <m:sub>
                        <m: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  <m:t>𝑡</m:t>
                        </m:r>
                      </m:sub>
                    </m:sSub>
                    <m:r>
                      <a:rPr lang="en-US" sz="3200" spc="-10">
                        <a:latin typeface="Cambria Math" panose="02040503050406030204" pitchFamily="18" charset="0"/>
                        <a:cs typeface="Carlito"/>
                      </a:rPr>
                      <m:t>|</m:t>
                    </m:r>
                    <m:r>
                      <a:rPr lang="en-US" sz="3200" i="1" spc="-10">
                        <a:latin typeface="Cambria Math" panose="02040503050406030204" pitchFamily="18" charset="0"/>
                        <a:cs typeface="Carlito"/>
                      </a:rPr>
                      <m:t>𝐼</m:t>
                    </m:r>
                    <m:r>
                      <a:rPr lang="en-US" sz="3200" i="1" spc="-10">
                        <a:latin typeface="Cambria Math" panose="02040503050406030204" pitchFamily="18" charset="0"/>
                        <a:cs typeface="Carlito"/>
                      </a:rPr>
                      <m:t> </m:t>
                    </m:r>
                  </m:oMath>
                </a14:m>
                <a:r>
                  <a:rPr lang="en-US" sz="3200" spc="-10" dirty="0">
                    <a:latin typeface="Carlito"/>
                    <a:cs typeface="Carlito"/>
                  </a:rPr>
                  <a:t>means “the </a:t>
                </a:r>
                <a:r>
                  <a:rPr lang="en-US" sz="3200" spc="-20" dirty="0">
                    <a:latin typeface="Carlito"/>
                    <a:cs typeface="Carlito"/>
                  </a:rPr>
                  <a:t>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</m:ctrlPr>
                      </m:sSubPr>
                      <m:e>
                        <m: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  <m:t>𝑦</m:t>
                        </m:r>
                      </m:e>
                      <m:sub>
                        <m: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600" i="1" baseline="-11695" dirty="0">
                    <a:latin typeface="Carlito"/>
                    <a:cs typeface="Carlito"/>
                  </a:rPr>
                  <a:t> </a:t>
                </a:r>
                <a:r>
                  <a:rPr lang="en-US" sz="3200" spc="-20" dirty="0">
                    <a:latin typeface="Carlito"/>
                    <a:cs typeface="Carlito"/>
                  </a:rPr>
                  <a:t>given what  </a:t>
                </a:r>
                <a:r>
                  <a:rPr lang="en-US" sz="3200" spc="-30" dirty="0">
                    <a:latin typeface="Carlito"/>
                    <a:cs typeface="Carlito"/>
                  </a:rPr>
                  <a:t>we </a:t>
                </a:r>
                <a:r>
                  <a:rPr lang="en-US" sz="3200" spc="-20" dirty="0">
                    <a:latin typeface="Carlito"/>
                    <a:cs typeface="Carlito"/>
                  </a:rPr>
                  <a:t>know</a:t>
                </a:r>
                <a:r>
                  <a:rPr lang="en-US" sz="3200" spc="-10" dirty="0">
                    <a:latin typeface="Carlito"/>
                    <a:cs typeface="Carlito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spc="-10">
                        <a:latin typeface="Cambria Math" panose="02040503050406030204" pitchFamily="18" charset="0"/>
                        <a:cs typeface="Carlito"/>
                      </a:rPr>
                      <m:t>𝐼</m:t>
                    </m:r>
                  </m:oMath>
                </a14:m>
                <a:r>
                  <a:rPr lang="en-US" sz="3200" spc="218" dirty="0">
                    <a:latin typeface="Carlito"/>
                    <a:cs typeface="Carlito"/>
                  </a:rPr>
                  <a:t>”.</a:t>
                </a:r>
                <a:endParaRPr lang="en-US" sz="3200" dirty="0">
                  <a:latin typeface="Carlito"/>
                  <a:cs typeface="Carlito"/>
                </a:endParaRPr>
              </a:p>
              <a:p>
                <a:pPr marL="817947" indent="-566271">
                  <a:lnSpc>
                    <a:spcPct val="120000"/>
                  </a:lnSpc>
                  <a:spcBef>
                    <a:spcPts val="2400"/>
                  </a:spcBef>
                  <a:buFont typeface="Wingdings" panose="05000000000000000000" pitchFamily="2" charset="2"/>
                  <a:buChar char="§"/>
                </a:pPr>
                <a:r>
                  <a:rPr lang="en-US" sz="3200" spc="-10" dirty="0">
                    <a:latin typeface="Carlito"/>
                    <a:cs typeface="Carlito"/>
                  </a:rPr>
                  <a:t>The “point </a:t>
                </a:r>
                <a:r>
                  <a:rPr lang="en-US" sz="3200" spc="-20" dirty="0">
                    <a:latin typeface="Carlito"/>
                    <a:cs typeface="Carlito"/>
                  </a:rPr>
                  <a:t>forecast” </a:t>
                </a:r>
                <a:r>
                  <a:rPr lang="en-US" sz="3200" spc="-10" dirty="0">
                    <a:latin typeface="Carlito"/>
                    <a:cs typeface="Carlito"/>
                  </a:rPr>
                  <a:t>is the mean (or median)</a:t>
                </a:r>
                <a:r>
                  <a:rPr lang="en-US" sz="3200" spc="-168" dirty="0">
                    <a:latin typeface="Carlito"/>
                    <a:cs typeface="Carlito"/>
                  </a:rPr>
                  <a:t> </a:t>
                </a:r>
                <a:r>
                  <a:rPr lang="en-US" sz="3200" spc="-20" dirty="0">
                    <a:latin typeface="Carlito"/>
                    <a:cs typeface="Carlito"/>
                  </a:rPr>
                  <a:t>of</a:t>
                </a:r>
                <a:r>
                  <a:rPr lang="en-US" sz="3200" dirty="0">
                    <a:latin typeface="Carlito"/>
                    <a:cs typeface="Carlit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</m:ctrlPr>
                      </m:sSubPr>
                      <m:e>
                        <m: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  <m:t>𝑦</m:t>
                        </m:r>
                      </m:e>
                      <m:sub>
                        <m: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  <m:t>𝑡</m:t>
                        </m:r>
                      </m:sub>
                    </m:sSub>
                    <m:r>
                      <a:rPr lang="en-US" sz="3200" spc="-10">
                        <a:latin typeface="Cambria Math" panose="02040503050406030204" pitchFamily="18" charset="0"/>
                        <a:cs typeface="Carlito"/>
                      </a:rPr>
                      <m:t>|</m:t>
                    </m:r>
                    <m:r>
                      <a:rPr lang="en-US" sz="3200" i="1" spc="-10">
                        <a:latin typeface="Cambria Math" panose="02040503050406030204" pitchFamily="18" charset="0"/>
                        <a:cs typeface="Carlito"/>
                      </a:rPr>
                      <m:t>𝐼</m:t>
                    </m:r>
                  </m:oMath>
                </a14:m>
                <a:endParaRPr lang="en-US" sz="3200" dirty="0">
                  <a:latin typeface="Arial"/>
                  <a:cs typeface="Arial"/>
                </a:endParaRPr>
              </a:p>
              <a:p>
                <a:pPr marL="817947" indent="-566271">
                  <a:lnSpc>
                    <a:spcPct val="120000"/>
                  </a:lnSpc>
                  <a:spcBef>
                    <a:spcPts val="2400"/>
                  </a:spcBef>
                  <a:buFont typeface="Wingdings" panose="05000000000000000000" pitchFamily="2" charset="2"/>
                  <a:buChar char="§"/>
                </a:pPr>
                <a:r>
                  <a:rPr lang="en-US" sz="3200" spc="-10" dirty="0">
                    <a:latin typeface="Carlito"/>
                    <a:cs typeface="Carlito"/>
                  </a:rPr>
                  <a:t>The </a:t>
                </a:r>
                <a:r>
                  <a:rPr lang="en-US" sz="3200" spc="-30" dirty="0">
                    <a:latin typeface="Carlito"/>
                    <a:cs typeface="Carlito"/>
                  </a:rPr>
                  <a:t>“forecast </a:t>
                </a:r>
                <a:r>
                  <a:rPr lang="en-US" sz="3200" spc="-10" dirty="0">
                    <a:latin typeface="Carlito"/>
                    <a:cs typeface="Carlito"/>
                  </a:rPr>
                  <a:t>variance” is</a:t>
                </a:r>
                <a:r>
                  <a:rPr lang="en-US" sz="3200" spc="-168" dirty="0">
                    <a:latin typeface="Carlito"/>
                    <a:cs typeface="Carlito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</m:ctrlPr>
                      </m:sSubPr>
                      <m:e>
                        <m: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  <m:t>𝑣𝑎𝑟</m:t>
                        </m:r>
                        <m: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  <m:t>[</m:t>
                        </m:r>
                        <m: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  <m:t>𝑦</m:t>
                        </m:r>
                      </m:e>
                      <m:sub>
                        <m: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  <m:t>𝑡</m:t>
                        </m:r>
                      </m:sub>
                    </m:sSub>
                    <m:r>
                      <a:rPr lang="en-US" sz="3200" spc="-10">
                        <a:latin typeface="Cambria Math" panose="02040503050406030204" pitchFamily="18" charset="0"/>
                        <a:cs typeface="Carlito"/>
                      </a:rPr>
                      <m:t>|</m:t>
                    </m:r>
                    <m:r>
                      <a:rPr lang="en-US" sz="3200" i="1" spc="-10">
                        <a:latin typeface="Cambria Math" panose="02040503050406030204" pitchFamily="18" charset="0"/>
                        <a:cs typeface="Carlito"/>
                      </a:rPr>
                      <m:t>𝐼</m:t>
                    </m:r>
                    <m:r>
                      <a:rPr lang="en-US" sz="3200" i="1" spc="-10">
                        <a:latin typeface="Cambria Math" panose="02040503050406030204" pitchFamily="18" charset="0"/>
                        <a:cs typeface="Carlito"/>
                      </a:rPr>
                      <m:t>]</m:t>
                    </m:r>
                  </m:oMath>
                </a14:m>
                <a:endParaRPr lang="en-US" sz="3200" dirty="0">
                  <a:latin typeface="Carlito"/>
                  <a:cs typeface="Carlito"/>
                </a:endParaRPr>
              </a:p>
              <a:p>
                <a:pPr marL="817947" marR="593955" indent="-566271">
                  <a:lnSpc>
                    <a:spcPct val="120000"/>
                  </a:lnSpc>
                  <a:spcBef>
                    <a:spcPts val="2400"/>
                  </a:spcBef>
                  <a:buFont typeface="Wingdings" panose="05000000000000000000" pitchFamily="2" charset="2"/>
                  <a:buChar char="§"/>
                </a:pPr>
                <a:r>
                  <a:rPr lang="en-US" sz="3200" spc="-10" dirty="0">
                    <a:latin typeface="Carlito"/>
                    <a:cs typeface="Carlito"/>
                  </a:rPr>
                  <a:t>A prediction </a:t>
                </a:r>
                <a:r>
                  <a:rPr lang="en-US" sz="3200" spc="-20" dirty="0">
                    <a:latin typeface="Carlito"/>
                    <a:cs typeface="Carlito"/>
                  </a:rPr>
                  <a:t>interval </a:t>
                </a:r>
                <a:r>
                  <a:rPr lang="en-US" sz="3200" spc="-10" dirty="0">
                    <a:latin typeface="Carlito"/>
                    <a:cs typeface="Carlito"/>
                  </a:rPr>
                  <a:t>or </a:t>
                </a:r>
                <a:r>
                  <a:rPr lang="en-US" sz="3200" spc="-20" dirty="0">
                    <a:latin typeface="Carlito"/>
                    <a:cs typeface="Carlito"/>
                  </a:rPr>
                  <a:t>“interval forecast”</a:t>
                </a:r>
                <a:r>
                  <a:rPr lang="en-US" sz="3200" spc="-10" dirty="0">
                    <a:latin typeface="Carlito"/>
                    <a:cs typeface="Carlito"/>
                  </a:rPr>
                  <a:t> is a  </a:t>
                </a:r>
                <a:r>
                  <a:rPr lang="en-US" sz="3200" spc="-30" dirty="0">
                    <a:latin typeface="Carlito"/>
                    <a:cs typeface="Carlito"/>
                  </a:rPr>
                  <a:t>range </a:t>
                </a:r>
                <a:r>
                  <a:rPr lang="en-US" sz="3200" spc="-10" dirty="0">
                    <a:latin typeface="Carlito"/>
                    <a:cs typeface="Carlito"/>
                  </a:rPr>
                  <a:t>of </a:t>
                </a:r>
                <a:r>
                  <a:rPr lang="en-US" sz="3200" spc="-20" dirty="0">
                    <a:latin typeface="Carlito"/>
                    <a:cs typeface="Carlito"/>
                  </a:rPr>
                  <a:t>values </a:t>
                </a:r>
                <a:r>
                  <a:rPr lang="en-US" sz="3200" spc="-10" dirty="0">
                    <a:latin typeface="Carlito"/>
                    <a:cs typeface="Carlito"/>
                  </a:rPr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</m:ctrlPr>
                      </m:sSubPr>
                      <m:e>
                        <m: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  <m:t>𝑦</m:t>
                        </m:r>
                      </m:e>
                      <m:sub>
                        <m: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  <m:t>𝑡</m:t>
                        </m:r>
                      </m:sub>
                    </m:sSub>
                    <m:r>
                      <a:rPr lang="en-US" sz="3200" i="1" spc="-10">
                        <a:latin typeface="Cambria Math" panose="02040503050406030204" pitchFamily="18" charset="0"/>
                        <a:cs typeface="Carlito"/>
                      </a:rPr>
                      <m:t> </m:t>
                    </m:r>
                  </m:oMath>
                </a14:m>
                <a:r>
                  <a:rPr lang="en-US" sz="3200" spc="-20" dirty="0">
                    <a:latin typeface="Carlito"/>
                    <a:cs typeface="Carlito"/>
                  </a:rPr>
                  <a:t>with </a:t>
                </a:r>
                <a:r>
                  <a:rPr lang="en-US" sz="3200" spc="-10" dirty="0">
                    <a:latin typeface="Carlito"/>
                    <a:cs typeface="Carlito"/>
                  </a:rPr>
                  <a:t>high</a:t>
                </a:r>
                <a:r>
                  <a:rPr lang="en-US" sz="3200" spc="-69" dirty="0">
                    <a:latin typeface="Carlito"/>
                    <a:cs typeface="Carlito"/>
                  </a:rPr>
                  <a:t> </a:t>
                </a:r>
                <a:r>
                  <a:rPr lang="en-US" sz="3200" spc="-40" dirty="0">
                    <a:latin typeface="Carlito"/>
                    <a:cs typeface="Carlito"/>
                  </a:rPr>
                  <a:t>probability.</a:t>
                </a:r>
                <a:endParaRPr lang="en-US" sz="3200" dirty="0">
                  <a:latin typeface="Carlito"/>
                  <a:cs typeface="Carlito"/>
                </a:endParaRPr>
              </a:p>
              <a:p>
                <a:pPr marL="817947" marR="737410" indent="-566271">
                  <a:lnSpc>
                    <a:spcPct val="120000"/>
                  </a:lnSpc>
                  <a:spcBef>
                    <a:spcPts val="2400"/>
                  </a:spcBef>
                  <a:buFont typeface="Wingdings" panose="05000000000000000000" pitchFamily="2" charset="2"/>
                  <a:buChar char="§"/>
                </a:pPr>
                <a:r>
                  <a:rPr lang="en-US" sz="3200" spc="-20" dirty="0">
                    <a:latin typeface="Carlito"/>
                    <a:cs typeface="Carlito"/>
                  </a:rPr>
                  <a:t>With </a:t>
                </a:r>
                <a:r>
                  <a:rPr lang="en-US" sz="3200" spc="-10" dirty="0">
                    <a:latin typeface="Carlito"/>
                    <a:cs typeface="Carlito"/>
                  </a:rPr>
                  <a:t>time series,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</m:ctrlPr>
                      </m:sSubPr>
                      <m:e>
                        <m: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  <m:t>𝑦</m:t>
                        </m:r>
                      </m:e>
                      <m:sub>
                        <m: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  <m:t>𝑡</m:t>
                        </m:r>
                        <m: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  <m:t>|</m:t>
                        </m:r>
                        <m: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  <m:t>𝑡</m:t>
                        </m:r>
                        <m: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  <m:t>−1</m:t>
                        </m:r>
                      </m:sub>
                    </m:sSub>
                    <m:r>
                      <a:rPr lang="en-US" sz="3200" i="1" spc="-10">
                        <a:latin typeface="Cambria Math" panose="02040503050406030204" pitchFamily="18" charset="0"/>
                        <a:cs typeface="Carlito"/>
                      </a:rPr>
                      <m:t>=</m:t>
                    </m:r>
                    <m:sSub>
                      <m:sSubPr>
                        <m:ctrlP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</m:ctrlPr>
                      </m:sSubPr>
                      <m:e>
                        <m: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  <m:t>𝑦</m:t>
                        </m:r>
                      </m:e>
                      <m:sub>
                        <m: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  <m:t>𝑡</m:t>
                        </m:r>
                      </m:sub>
                    </m:sSub>
                    <m:r>
                      <a:rPr lang="en-US" sz="3600" i="1" spc="-10">
                        <a:latin typeface="Cambria Math" panose="02040503050406030204" pitchFamily="18" charset="0"/>
                        <a:cs typeface="Carlito"/>
                      </a:rPr>
                      <m:t>|{</m:t>
                    </m:r>
                    <m:sSub>
                      <m:sSubPr>
                        <m:ctrlP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</m:ctrlPr>
                      </m:sSubPr>
                      <m:e>
                        <m: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  <m:t>𝑦</m:t>
                        </m:r>
                      </m:e>
                      <m:sub>
                        <m: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  <m:t>1</m:t>
                        </m:r>
                      </m:sub>
                    </m:sSub>
                    <m:r>
                      <a:rPr lang="en-US" sz="3600" i="1" spc="-10">
                        <a:latin typeface="Cambria Math" panose="02040503050406030204" pitchFamily="18" charset="0"/>
                        <a:cs typeface="Carlito"/>
                      </a:rPr>
                      <m:t>,</m:t>
                    </m:r>
                    <m:sSub>
                      <m:sSubPr>
                        <m:ctrlP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</m:ctrlPr>
                      </m:sSubPr>
                      <m:e>
                        <m: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  <m:t>𝑦</m:t>
                        </m:r>
                      </m:e>
                      <m:sub>
                        <m: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  <m:t>2</m:t>
                        </m:r>
                      </m:sub>
                    </m:sSub>
                    <m:r>
                      <a:rPr lang="en-US" sz="3600" i="1" spc="-10">
                        <a:latin typeface="Cambria Math" panose="02040503050406030204" pitchFamily="18" charset="0"/>
                        <a:cs typeface="Carlito"/>
                      </a:rPr>
                      <m:t>,…,</m:t>
                    </m:r>
                    <m:sSub>
                      <m:sSubPr>
                        <m:ctrlP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</m:ctrlPr>
                      </m:sSubPr>
                      <m:e>
                        <m: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  <m:t>𝑦</m:t>
                        </m:r>
                      </m:e>
                      <m:sub>
                        <m: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  <m:t>𝑡</m:t>
                        </m:r>
                        <m: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  <m:t>−1</m:t>
                        </m:r>
                      </m:sub>
                    </m:sSub>
                    <m:r>
                      <a:rPr lang="en-US" sz="3600" i="1" spc="-10">
                        <a:latin typeface="Cambria Math" panose="02040503050406030204" pitchFamily="18" charset="0"/>
                        <a:cs typeface="Carlito"/>
                      </a:rPr>
                      <m:t>}</m:t>
                    </m:r>
                  </m:oMath>
                </a14:m>
                <a:r>
                  <a:rPr lang="en-US" sz="2800" spc="159" dirty="0">
                    <a:latin typeface="Carlito"/>
                    <a:cs typeface="Carlito"/>
                  </a:rPr>
                  <a:t>.</a:t>
                </a:r>
              </a:p>
              <a:p>
                <a:pPr marL="817947" marR="737410" indent="-566271">
                  <a:lnSpc>
                    <a:spcPct val="120000"/>
                  </a:lnSpc>
                  <a:spcBef>
                    <a:spcPts val="2400"/>
                  </a:spcBef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 spc="-1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 spc="-10">
                                <a:latin typeface="Cambria Math" panose="02040503050406030204" pitchFamily="18" charset="0"/>
                                <a:cs typeface="Carlito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  <m:t>𝑇</m:t>
                        </m:r>
                        <m: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  <m:t>+</m:t>
                        </m:r>
                        <m: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  <m:t>h</m:t>
                        </m:r>
                        <m: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  <m:t>|</m:t>
                        </m:r>
                        <m:r>
                          <a:rPr lang="en-US" sz="3200" i="1" spc="-10">
                            <a:latin typeface="Cambria Math" panose="02040503050406030204" pitchFamily="18" charset="0"/>
                            <a:cs typeface="Carlito"/>
                          </a:rPr>
                          <m:t>𝑇</m:t>
                        </m:r>
                      </m:sub>
                    </m:sSub>
                    <m:r>
                      <a:rPr lang="en-US" sz="3200" i="1" spc="-10">
                        <a:latin typeface="Cambria Math" panose="02040503050406030204" pitchFamily="18" charset="0"/>
                        <a:cs typeface="Carlito"/>
                      </a:rPr>
                      <m:t>=</m:t>
                    </m:r>
                    <m:sSub>
                      <m:sSubPr>
                        <m:ctrlP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</m:ctrlPr>
                      </m:sSubPr>
                      <m:e>
                        <m: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  <m:t>𝐸</m:t>
                        </m:r>
                        <m: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  <m:t>[</m:t>
                        </m:r>
                        <m: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  <m:t>𝑦</m:t>
                        </m:r>
                      </m:e>
                      <m:sub>
                        <m: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  <m:t>𝑇</m:t>
                        </m:r>
                        <m: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  <m:t>+</m:t>
                        </m:r>
                        <m: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  <m:t>h</m:t>
                        </m:r>
                      </m:sub>
                    </m:sSub>
                    <m:r>
                      <a:rPr lang="en-US" sz="3600" i="1" spc="-10">
                        <a:latin typeface="Cambria Math" panose="02040503050406030204" pitchFamily="18" charset="0"/>
                        <a:cs typeface="Carlito"/>
                      </a:rPr>
                      <m:t>|</m:t>
                    </m:r>
                    <m:sSub>
                      <m:sSubPr>
                        <m:ctrlP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</m:ctrlPr>
                      </m:sSubPr>
                      <m:e>
                        <m: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  <m:t>𝑦</m:t>
                        </m:r>
                      </m:e>
                      <m:sub>
                        <m: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  <m:t>1</m:t>
                        </m:r>
                      </m:sub>
                    </m:sSub>
                    <m:r>
                      <a:rPr lang="en-US" sz="3600" i="1" spc="-10">
                        <a:latin typeface="Cambria Math" panose="02040503050406030204" pitchFamily="18" charset="0"/>
                        <a:cs typeface="Carlito"/>
                      </a:rPr>
                      <m:t>,</m:t>
                    </m:r>
                    <m:sSub>
                      <m:sSubPr>
                        <m:ctrlP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</m:ctrlPr>
                      </m:sSubPr>
                      <m:e>
                        <m: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  <m:t>𝑦</m:t>
                        </m:r>
                      </m:e>
                      <m:sub>
                        <m: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  <m:t>2</m:t>
                        </m:r>
                      </m:sub>
                    </m:sSub>
                    <m:r>
                      <a:rPr lang="en-US" sz="3600" i="1" spc="-10">
                        <a:latin typeface="Cambria Math" panose="02040503050406030204" pitchFamily="18" charset="0"/>
                        <a:cs typeface="Carlito"/>
                      </a:rPr>
                      <m:t>,…,</m:t>
                    </m:r>
                    <m:sSub>
                      <m:sSubPr>
                        <m:ctrlP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</m:ctrlPr>
                      </m:sSubPr>
                      <m:e>
                        <m: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  <m:t>𝑦</m:t>
                        </m:r>
                      </m:e>
                      <m:sub>
                        <m:r>
                          <a:rPr lang="en-US" sz="3600" i="1" spc="-10">
                            <a:latin typeface="Cambria Math" panose="02040503050406030204" pitchFamily="18" charset="0"/>
                            <a:cs typeface="Carlito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3200" spc="-10" dirty="0">
                    <a:latin typeface="Carlito"/>
                    <a:cs typeface="Carlito"/>
                  </a:rPr>
                  <a:t>] (an</a:t>
                </a:r>
                <a:r>
                  <a:rPr lang="en-US" sz="3200" dirty="0">
                    <a:latin typeface="Carlito"/>
                    <a:cs typeface="Carlito"/>
                  </a:rPr>
                  <a:t> </a:t>
                </a:r>
                <a:r>
                  <a:rPr lang="en-US" sz="3200" i="1" spc="-20" dirty="0">
                    <a:latin typeface="Carlito"/>
                    <a:cs typeface="Carlito"/>
                  </a:rPr>
                  <a:t>h</a:t>
                </a:r>
                <a:r>
                  <a:rPr lang="en-US" sz="3200" spc="-20" dirty="0">
                    <a:latin typeface="Carlito"/>
                    <a:cs typeface="Carlito"/>
                  </a:rPr>
                  <a:t>-step</a:t>
                </a:r>
                <a:r>
                  <a:rPr lang="en-US" sz="3200" spc="-10" dirty="0">
                    <a:latin typeface="Carlito"/>
                    <a:cs typeface="Carlito"/>
                  </a:rPr>
                  <a:t> </a:t>
                </a:r>
                <a:r>
                  <a:rPr lang="en-US" sz="3200" spc="-30" dirty="0">
                    <a:latin typeface="Carlito"/>
                    <a:cs typeface="Carlito"/>
                  </a:rPr>
                  <a:t>forecast </a:t>
                </a:r>
                <a:r>
                  <a:rPr lang="en-US" sz="3200" spc="-20" dirty="0">
                    <a:latin typeface="Carlito"/>
                    <a:cs typeface="Carlito"/>
                  </a:rPr>
                  <a:t>taking account </a:t>
                </a:r>
                <a:r>
                  <a:rPr lang="en-US" sz="3200" spc="-10" dirty="0">
                    <a:latin typeface="Carlito"/>
                    <a:cs typeface="Carlito"/>
                  </a:rPr>
                  <a:t>of all </a:t>
                </a:r>
                <a:r>
                  <a:rPr lang="en-US" sz="3200" spc="-20" dirty="0">
                    <a:latin typeface="Carlito"/>
                    <a:cs typeface="Carlito"/>
                  </a:rPr>
                  <a:t>observations </a:t>
                </a:r>
                <a:r>
                  <a:rPr lang="en-US" sz="3200" spc="-10" dirty="0">
                    <a:latin typeface="Carlito"/>
                    <a:cs typeface="Carlito"/>
                  </a:rPr>
                  <a:t>up </a:t>
                </a:r>
                <a:r>
                  <a:rPr lang="en-US" sz="3200" spc="-20" dirty="0">
                    <a:latin typeface="Carlito"/>
                    <a:cs typeface="Carlito"/>
                  </a:rPr>
                  <a:t>to </a:t>
                </a:r>
                <a:r>
                  <a:rPr lang="en-US" sz="3200" spc="-10" dirty="0">
                    <a:latin typeface="Carlito"/>
                    <a:cs typeface="Carlito"/>
                  </a:rPr>
                  <a:t>time</a:t>
                </a:r>
                <a:r>
                  <a:rPr lang="en-US" sz="3200" spc="79" dirty="0">
                    <a:latin typeface="Carlito"/>
                    <a:cs typeface="Carlito"/>
                  </a:rPr>
                  <a:t> </a:t>
                </a:r>
                <a:r>
                  <a:rPr lang="en-US" sz="3200" i="1" spc="30" dirty="0">
                    <a:latin typeface="Carlito"/>
                    <a:cs typeface="Carlito"/>
                  </a:rPr>
                  <a:t>T</a:t>
                </a:r>
                <a:r>
                  <a:rPr lang="en-US" sz="3200" spc="30" dirty="0">
                    <a:latin typeface="Carlito"/>
                    <a:cs typeface="Carlito"/>
                  </a:rPr>
                  <a:t>).</a:t>
                </a:r>
                <a:endParaRPr lang="en-US" sz="3200" dirty="0">
                  <a:latin typeface="Carlito"/>
                  <a:cs typeface="Carlito"/>
                </a:endParaRPr>
              </a:p>
              <a:p>
                <a:pPr>
                  <a:lnSpc>
                    <a:spcPct val="120000"/>
                  </a:lnSpc>
                  <a:spcBef>
                    <a:spcPts val="2400"/>
                  </a:spcBef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903708-3A2E-FE89-ED15-563876A639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25480" y="734190"/>
                <a:ext cx="10268511" cy="6281752"/>
              </a:xfrm>
              <a:blipFill>
                <a:blip r:embed="rId2"/>
                <a:stretch>
                  <a:fillRect t="-7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bject 12"/>
          <p:cNvSpPr txBox="1"/>
          <p:nvPr/>
        </p:nvSpPr>
        <p:spPr>
          <a:xfrm>
            <a:off x="10212334" y="6319503"/>
            <a:ext cx="254186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b="1" spc="-10" dirty="0">
                <a:latin typeface="Carlito"/>
                <a:cs typeface="Carlito"/>
              </a:rPr>
              <a:t>36</a:t>
            </a:r>
            <a:endParaRPr sz="1585">
              <a:latin typeface="Carlito"/>
              <a:cs typeface="Carlito"/>
            </a:endParaRP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852" y="2826716"/>
            <a:ext cx="10363200" cy="1464954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marL="0" lvl="0" indent="0">
              <a:buNone/>
            </a:pPr>
            <a:r>
              <a:t>Some case studies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CASE STUDY 1: Paperware company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AEF0-6A52-9ABE-6C49-200C631B2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spcBef>
                <a:spcPts val="265"/>
              </a:spcBef>
              <a:buNone/>
            </a:pPr>
            <a:r>
              <a:rPr lang="en-US" sz="3200" b="1" spc="-5" dirty="0">
                <a:latin typeface="Carlito"/>
                <a:cs typeface="Carlito"/>
              </a:rPr>
              <a:t>Problem: </a:t>
            </a:r>
            <a:r>
              <a:rPr lang="en-US" sz="3200" spc="-20" dirty="0">
                <a:latin typeface="Carlito"/>
                <a:cs typeface="Carlito"/>
              </a:rPr>
              <a:t>Want </a:t>
            </a:r>
            <a:r>
              <a:rPr lang="en-US" sz="3200" spc="-15" dirty="0">
                <a:latin typeface="Carlito"/>
                <a:cs typeface="Carlito"/>
              </a:rPr>
              <a:t>forecasts </a:t>
            </a:r>
            <a:r>
              <a:rPr lang="en-US" sz="3200" spc="-5" dirty="0">
                <a:latin typeface="Carlito"/>
                <a:cs typeface="Carlito"/>
              </a:rPr>
              <a:t>of each</a:t>
            </a:r>
            <a:r>
              <a:rPr lang="en-US" sz="3200" spc="60" dirty="0">
                <a:latin typeface="Carlito"/>
                <a:cs typeface="Carlito"/>
              </a:rPr>
              <a:t> </a:t>
            </a:r>
            <a:r>
              <a:rPr lang="en-US" sz="3200" spc="-10" dirty="0">
                <a:latin typeface="Carlito"/>
                <a:cs typeface="Carlito"/>
              </a:rPr>
              <a:t>of</a:t>
            </a:r>
            <a:r>
              <a:rPr lang="en-US" dirty="0">
                <a:latin typeface="Carlito"/>
                <a:cs typeface="Carlito"/>
              </a:rPr>
              <a:t> </a:t>
            </a:r>
            <a:r>
              <a:rPr lang="en-US" sz="3200" spc="-5" dirty="0">
                <a:latin typeface="Carlito"/>
                <a:cs typeface="Carlito"/>
              </a:rPr>
              <a:t>hundreds of items. Series </a:t>
            </a:r>
            <a:r>
              <a:rPr lang="en-US" sz="3200" spc="-10" dirty="0">
                <a:latin typeface="Carlito"/>
                <a:cs typeface="Carlito"/>
              </a:rPr>
              <a:t>can </a:t>
            </a:r>
            <a:r>
              <a:rPr lang="en-US" sz="3200" spc="-5" dirty="0">
                <a:latin typeface="Carlito"/>
                <a:cs typeface="Carlito"/>
              </a:rPr>
              <a:t>be </a:t>
            </a:r>
            <a:r>
              <a:rPr lang="en-US" sz="3200" spc="-15" dirty="0">
                <a:latin typeface="Carlito"/>
                <a:cs typeface="Carlito"/>
              </a:rPr>
              <a:t>stationary,  </a:t>
            </a:r>
            <a:r>
              <a:rPr lang="en-US" sz="3200" spc="-5" dirty="0">
                <a:latin typeface="Carlito"/>
                <a:cs typeface="Carlito"/>
              </a:rPr>
              <a:t>trended or seasonal. They </a:t>
            </a:r>
            <a:r>
              <a:rPr lang="en-US" sz="3200" spc="-10" dirty="0">
                <a:latin typeface="Carlito"/>
                <a:cs typeface="Carlito"/>
              </a:rPr>
              <a:t>currently </a:t>
            </a:r>
            <a:r>
              <a:rPr lang="en-US" sz="3200" spc="-15" dirty="0">
                <a:latin typeface="Carlito"/>
                <a:cs typeface="Carlito"/>
              </a:rPr>
              <a:t>have </a:t>
            </a:r>
            <a:r>
              <a:rPr lang="en-US" sz="3200" spc="-5" dirty="0">
                <a:latin typeface="Carlito"/>
                <a:cs typeface="Carlito"/>
              </a:rPr>
              <a:t>a  </a:t>
            </a:r>
            <a:r>
              <a:rPr lang="en-US" sz="3200" spc="-10" dirty="0">
                <a:latin typeface="Carlito"/>
                <a:cs typeface="Carlito"/>
              </a:rPr>
              <a:t>large forecasting </a:t>
            </a:r>
            <a:r>
              <a:rPr lang="en-US" sz="3200" spc="-15" dirty="0">
                <a:latin typeface="Carlito"/>
                <a:cs typeface="Carlito"/>
              </a:rPr>
              <a:t>program </a:t>
            </a:r>
            <a:r>
              <a:rPr lang="en-US" sz="3200" spc="-10" dirty="0">
                <a:latin typeface="Carlito"/>
                <a:cs typeface="Carlito"/>
              </a:rPr>
              <a:t>written </a:t>
            </a:r>
            <a:r>
              <a:rPr lang="en-US" sz="3200" spc="-5" dirty="0">
                <a:latin typeface="Carlito"/>
                <a:cs typeface="Carlito"/>
              </a:rPr>
              <a:t>in-house  but it doesn’t seem </a:t>
            </a:r>
            <a:r>
              <a:rPr lang="en-US" sz="3200" spc="-10" dirty="0">
                <a:latin typeface="Carlito"/>
                <a:cs typeface="Carlito"/>
              </a:rPr>
              <a:t>to produce</a:t>
            </a:r>
            <a:r>
              <a:rPr lang="en-US" sz="3200" spc="-5" dirty="0">
                <a:latin typeface="Carlito"/>
                <a:cs typeface="Carlito"/>
              </a:rPr>
              <a:t> sensible</a:t>
            </a:r>
            <a:r>
              <a:rPr lang="en-US" dirty="0">
                <a:latin typeface="Carlito"/>
                <a:cs typeface="Carlito"/>
              </a:rPr>
              <a:t> </a:t>
            </a:r>
            <a:r>
              <a:rPr lang="en-US" sz="3200" spc="-10" dirty="0">
                <a:latin typeface="Carlito"/>
                <a:cs typeface="Carlito"/>
              </a:rPr>
              <a:t>forecasts. </a:t>
            </a:r>
            <a:r>
              <a:rPr lang="en-US" sz="3200" spc="-5" dirty="0">
                <a:latin typeface="Carlito"/>
                <a:cs typeface="Carlito"/>
              </a:rPr>
              <a:t>They </a:t>
            </a:r>
            <a:r>
              <a:rPr lang="en-US" sz="3200" spc="-10" dirty="0">
                <a:latin typeface="Carlito"/>
                <a:cs typeface="Carlito"/>
              </a:rPr>
              <a:t>want to know what </a:t>
            </a:r>
            <a:r>
              <a:rPr lang="en-US" sz="3200" spc="-5" dirty="0">
                <a:latin typeface="Carlito"/>
                <a:cs typeface="Carlito"/>
              </a:rPr>
              <a:t>is  </a:t>
            </a:r>
            <a:r>
              <a:rPr lang="en-US" sz="3200" spc="-10" dirty="0">
                <a:latin typeface="Carlito"/>
                <a:cs typeface="Carlito"/>
              </a:rPr>
              <a:t>wrong </a:t>
            </a:r>
            <a:r>
              <a:rPr lang="en-US" sz="3200" spc="-5" dirty="0">
                <a:latin typeface="Carlito"/>
                <a:cs typeface="Carlito"/>
              </a:rPr>
              <a:t>and ﬁx it.</a:t>
            </a:r>
          </a:p>
          <a:p>
            <a:pPr marL="0" indent="0">
              <a:spcBef>
                <a:spcPts val="265"/>
              </a:spcBef>
              <a:buNone/>
            </a:pPr>
            <a:endParaRPr lang="en-US" sz="3200" b="1" spc="-5" dirty="0">
              <a:latin typeface="Carlito"/>
              <a:cs typeface="Carlito"/>
            </a:endParaRPr>
          </a:p>
          <a:p>
            <a:pPr marL="0" indent="0">
              <a:spcBef>
                <a:spcPts val="265"/>
              </a:spcBef>
              <a:buNone/>
            </a:pPr>
            <a:r>
              <a:rPr lang="en-US" sz="3200" b="1" spc="-5" dirty="0">
                <a:latin typeface="Carlito"/>
                <a:cs typeface="Carlito"/>
              </a:rPr>
              <a:t>Additional</a:t>
            </a:r>
            <a:r>
              <a:rPr lang="en-US" sz="3200" b="1" spc="-25" dirty="0">
                <a:latin typeface="Carlito"/>
                <a:cs typeface="Carlito"/>
              </a:rPr>
              <a:t> </a:t>
            </a:r>
            <a:r>
              <a:rPr lang="en-US" sz="3200" b="1" spc="-10" dirty="0">
                <a:latin typeface="Carlito"/>
                <a:cs typeface="Carlito"/>
              </a:rPr>
              <a:t>information</a:t>
            </a:r>
            <a:endParaRPr lang="en-US" sz="3200" dirty="0">
              <a:latin typeface="Carlito"/>
              <a:cs typeface="Carlito"/>
            </a:endParaRPr>
          </a:p>
          <a:p>
            <a:pPr>
              <a:spcBef>
                <a:spcPts val="204"/>
              </a:spcBef>
            </a:pPr>
            <a:r>
              <a:rPr lang="en-US" sz="3200" spc="-15" dirty="0">
                <a:latin typeface="Carlito"/>
                <a:cs typeface="Carlito"/>
              </a:rPr>
              <a:t>Program </a:t>
            </a:r>
            <a:r>
              <a:rPr lang="en-US" sz="3200" spc="-10" dirty="0">
                <a:latin typeface="Carlito"/>
                <a:cs typeface="Carlito"/>
              </a:rPr>
              <a:t>written </a:t>
            </a:r>
            <a:r>
              <a:rPr lang="en-US" sz="3200" spc="-5" dirty="0">
                <a:latin typeface="Carlito"/>
                <a:cs typeface="Carlito"/>
              </a:rPr>
              <a:t>in </a:t>
            </a:r>
            <a:r>
              <a:rPr lang="en-US" sz="3200" spc="-10" dirty="0">
                <a:latin typeface="Carlito"/>
                <a:cs typeface="Carlito"/>
              </a:rPr>
              <a:t>COBOL</a:t>
            </a:r>
            <a:r>
              <a:rPr lang="en-US" sz="3200" dirty="0">
                <a:latin typeface="Carlito"/>
                <a:cs typeface="Carlito"/>
              </a:rPr>
              <a:t> </a:t>
            </a:r>
            <a:r>
              <a:rPr lang="en-US" sz="3200" spc="-5" dirty="0">
                <a:latin typeface="Carlito"/>
                <a:cs typeface="Carlito"/>
              </a:rPr>
              <a:t>making</a:t>
            </a:r>
            <a:r>
              <a:rPr lang="en-US" dirty="0">
                <a:latin typeface="Carlito"/>
                <a:cs typeface="Carlito"/>
              </a:rPr>
              <a:t> </a:t>
            </a:r>
            <a:r>
              <a:rPr lang="en-US" sz="3200" spc="-5" dirty="0">
                <a:latin typeface="Carlito"/>
                <a:cs typeface="Carlito"/>
              </a:rPr>
              <a:t>numerical calculations limited. It is not  possible </a:t>
            </a:r>
            <a:r>
              <a:rPr lang="en-US" sz="3200" spc="-10" dirty="0">
                <a:latin typeface="Carlito"/>
                <a:cs typeface="Carlito"/>
              </a:rPr>
              <a:t>to </a:t>
            </a:r>
            <a:r>
              <a:rPr lang="en-US" sz="3200" spc="-5" dirty="0">
                <a:latin typeface="Carlito"/>
                <a:cs typeface="Carlito"/>
              </a:rPr>
              <a:t>do </a:t>
            </a:r>
            <a:r>
              <a:rPr lang="en-US" sz="3200" spc="-15" dirty="0">
                <a:latin typeface="Carlito"/>
                <a:cs typeface="Carlito"/>
              </a:rPr>
              <a:t>any</a:t>
            </a:r>
            <a:r>
              <a:rPr lang="en-US" sz="3200" spc="-10" dirty="0">
                <a:latin typeface="Carlito"/>
                <a:cs typeface="Carlito"/>
              </a:rPr>
              <a:t> </a:t>
            </a:r>
            <a:r>
              <a:rPr lang="en-US" sz="3200" spc="-5" dirty="0">
                <a:latin typeface="Carlito"/>
                <a:cs typeface="Carlito"/>
              </a:rPr>
              <a:t>optimization.</a:t>
            </a:r>
          </a:p>
          <a:p>
            <a:pPr>
              <a:spcBef>
                <a:spcPts val="204"/>
              </a:spcBef>
            </a:pPr>
            <a:r>
              <a:rPr lang="en-US" sz="3200" spc="-10" dirty="0">
                <a:latin typeface="Carlito"/>
                <a:cs typeface="Carlito"/>
              </a:rPr>
              <a:t>Their </a:t>
            </a:r>
            <a:r>
              <a:rPr lang="en-US" sz="3200" spc="-15" dirty="0">
                <a:latin typeface="Carlito"/>
                <a:cs typeface="Carlito"/>
              </a:rPr>
              <a:t>programmer </a:t>
            </a:r>
            <a:r>
              <a:rPr lang="en-US" sz="3200" spc="-10" dirty="0">
                <a:latin typeface="Carlito"/>
                <a:cs typeface="Carlito"/>
              </a:rPr>
              <a:t>has little experience  </a:t>
            </a:r>
            <a:r>
              <a:rPr lang="en-US" sz="3200" spc="-5" dirty="0">
                <a:latin typeface="Carlito"/>
                <a:cs typeface="Carlito"/>
              </a:rPr>
              <a:t>in numerical</a:t>
            </a:r>
            <a:r>
              <a:rPr lang="en-US" sz="3200" spc="-10" dirty="0">
                <a:latin typeface="Carlito"/>
                <a:cs typeface="Carlito"/>
              </a:rPr>
              <a:t> computing.</a:t>
            </a:r>
            <a:endParaRPr lang="en-US" sz="3200" dirty="0">
              <a:latin typeface="Carlito"/>
              <a:cs typeface="Carlito"/>
            </a:endParaRPr>
          </a:p>
          <a:p>
            <a:pPr>
              <a:spcBef>
                <a:spcPts val="105"/>
              </a:spcBef>
            </a:pPr>
            <a:r>
              <a:rPr lang="en-US" sz="3200" spc="-5" dirty="0">
                <a:latin typeface="Carlito"/>
                <a:cs typeface="Carlito"/>
              </a:rPr>
              <a:t>They employ no </a:t>
            </a:r>
            <a:r>
              <a:rPr lang="en-US" sz="3200" spc="-10" dirty="0">
                <a:latin typeface="Carlito"/>
                <a:cs typeface="Carlito"/>
              </a:rPr>
              <a:t>statisticians </a:t>
            </a:r>
            <a:r>
              <a:rPr lang="en-US" sz="3200" spc="-5" dirty="0">
                <a:latin typeface="Carlito"/>
                <a:cs typeface="Carlito"/>
              </a:rPr>
              <a:t>and </a:t>
            </a:r>
            <a:r>
              <a:rPr lang="en-US" sz="3200" spc="-10" dirty="0">
                <a:latin typeface="Carlito"/>
                <a:cs typeface="Carlito"/>
              </a:rPr>
              <a:t>want</a:t>
            </a:r>
            <a:r>
              <a:rPr lang="en-US" dirty="0">
                <a:latin typeface="Carlito"/>
                <a:cs typeface="Carlito"/>
              </a:rPr>
              <a:t> </a:t>
            </a:r>
            <a:r>
              <a:rPr lang="en-US" sz="3200" spc="-5" dirty="0">
                <a:latin typeface="Carlito"/>
                <a:cs typeface="Carlito"/>
              </a:rPr>
              <a:t>the </a:t>
            </a:r>
            <a:r>
              <a:rPr lang="en-US" sz="3200" spc="-15" dirty="0">
                <a:latin typeface="Carlito"/>
                <a:cs typeface="Carlito"/>
              </a:rPr>
              <a:t>program </a:t>
            </a:r>
            <a:r>
              <a:rPr lang="en-US" sz="3200" spc="-10" dirty="0">
                <a:latin typeface="Carlito"/>
                <a:cs typeface="Carlito"/>
              </a:rPr>
              <a:t>to produce </a:t>
            </a:r>
            <a:r>
              <a:rPr lang="en-US" sz="3200" spc="-15" dirty="0">
                <a:latin typeface="Carlito"/>
                <a:cs typeface="Carlito"/>
              </a:rPr>
              <a:t>forecasts</a:t>
            </a:r>
            <a:r>
              <a:rPr lang="en-US" sz="3200" spc="55" dirty="0">
                <a:latin typeface="Carlito"/>
                <a:cs typeface="Carlito"/>
              </a:rPr>
              <a:t> </a:t>
            </a:r>
            <a:r>
              <a:rPr lang="en-US" sz="3200" spc="-15" dirty="0">
                <a:latin typeface="Carlito"/>
                <a:cs typeface="Carlito"/>
              </a:rPr>
              <a:t>automatically.</a:t>
            </a:r>
            <a:endParaRPr lang="en-US" sz="3200" dirty="0">
              <a:latin typeface="Carlito"/>
              <a:cs typeface="Carlito"/>
            </a:endParaRPr>
          </a:p>
          <a:p>
            <a:pPr marL="0" indent="0">
              <a:spcBef>
                <a:spcPts val="265"/>
              </a:spcBef>
              <a:buNone/>
            </a:pPr>
            <a:endParaRPr lang="en-US" sz="3200" dirty="0">
              <a:latin typeface="Carlito"/>
              <a:cs typeface="Carlito"/>
            </a:endParaRPr>
          </a:p>
          <a:p>
            <a:endParaRPr lang="en-US" dirty="0"/>
          </a:p>
        </p:txBody>
      </p:sp>
      <p:sp>
        <p:nvSpPr>
          <p:cNvPr id="3" name="object 15">
            <a:extLst>
              <a:ext uri="{FF2B5EF4-FFF2-40B4-BE49-F238E27FC236}">
                <a16:creationId xmlns:a16="http://schemas.microsoft.com/office/drawing/2014/main" id="{865D2D86-EE03-7FB8-D94A-747854EDC689}"/>
              </a:ext>
            </a:extLst>
          </p:cNvPr>
          <p:cNvSpPr/>
          <p:nvPr/>
        </p:nvSpPr>
        <p:spPr>
          <a:xfrm>
            <a:off x="0" y="734190"/>
            <a:ext cx="3212757" cy="3133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CASE STUDY 1: Paperware company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963F25-65BA-A966-23C5-D4C7B5EB6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lang="en-US" b="1" dirty="0"/>
              <a:t>Methods used</a:t>
            </a:r>
          </a:p>
          <a:p>
            <a:pPr>
              <a:spcBef>
                <a:spcPts val="3000"/>
              </a:spcBef>
            </a:pPr>
            <a:r>
              <a:rPr lang="en-US" dirty="0"/>
              <a:t>12-month average</a:t>
            </a:r>
          </a:p>
          <a:p>
            <a:pPr>
              <a:spcBef>
                <a:spcPts val="3000"/>
              </a:spcBef>
            </a:pPr>
            <a:r>
              <a:rPr lang="en-US" dirty="0"/>
              <a:t>6 month average</a:t>
            </a:r>
          </a:p>
          <a:p>
            <a:pPr>
              <a:spcBef>
                <a:spcPts val="3000"/>
              </a:spcBef>
            </a:pPr>
            <a:r>
              <a:rPr lang="en-US" dirty="0"/>
              <a:t>straight line regression over last 12 months</a:t>
            </a:r>
          </a:p>
          <a:p>
            <a:pPr>
              <a:spcBef>
                <a:spcPts val="3000"/>
              </a:spcBef>
            </a:pPr>
            <a:r>
              <a:rPr lang="en-US" dirty="0"/>
              <a:t>straight line regression over last 6 months</a:t>
            </a:r>
          </a:p>
          <a:p>
            <a:pPr>
              <a:spcBef>
                <a:spcPts val="3000"/>
              </a:spcBef>
            </a:pPr>
            <a:r>
              <a:rPr lang="en-US" dirty="0"/>
              <a:t>average slope between last year’s and this year’s values. (Equivalent to differencing at lag 12 and taking mean.)</a:t>
            </a:r>
          </a:p>
          <a:p>
            <a:pPr>
              <a:spcBef>
                <a:spcPts val="3000"/>
              </a:spcBef>
            </a:pPr>
            <a:r>
              <a:rPr lang="en-US" dirty="0"/>
              <a:t>Same as previous except over 6 months.</a:t>
            </a:r>
          </a:p>
          <a:p>
            <a:pPr>
              <a:spcBef>
                <a:spcPts val="3000"/>
              </a:spcBef>
            </a:pPr>
            <a:r>
              <a:rPr lang="en-US" dirty="0"/>
              <a:t>Poorly documented forecast</a:t>
            </a:r>
          </a:p>
          <a:p>
            <a:endParaRPr lang="en-US" dirty="0"/>
          </a:p>
        </p:txBody>
      </p:sp>
      <p:sp>
        <p:nvSpPr>
          <p:cNvPr id="5" name="object 15">
            <a:extLst>
              <a:ext uri="{FF2B5EF4-FFF2-40B4-BE49-F238E27FC236}">
                <a16:creationId xmlns:a16="http://schemas.microsoft.com/office/drawing/2014/main" id="{EB4B2EDB-32BD-9E3C-FB41-3258B33A0297}"/>
              </a:ext>
            </a:extLst>
          </p:cNvPr>
          <p:cNvSpPr/>
          <p:nvPr/>
        </p:nvSpPr>
        <p:spPr>
          <a:xfrm>
            <a:off x="0" y="734190"/>
            <a:ext cx="3212757" cy="3133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CASE STUDY 2: PBS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The Pharmaceutical Benefits Scheme (PBS) is the Australian government drugs subsidy scheme.</a:t>
            </a:r>
          </a:p>
          <a:p>
            <a:pPr lvl="0"/>
            <a:r>
              <a:rPr dirty="0"/>
              <a:t>Many drugs bought from pharmacies are </a:t>
            </a:r>
            <a:r>
              <a:rPr dirty="0" err="1"/>
              <a:t>subsidised</a:t>
            </a:r>
            <a:r>
              <a:rPr dirty="0"/>
              <a:t> to allow more equitable access to modern drugs.</a:t>
            </a:r>
          </a:p>
          <a:p>
            <a:pPr lvl="0"/>
            <a:r>
              <a:rPr dirty="0"/>
              <a:t>The cost to government is determined by the number and types of drugs purchased. Currently nearly 1% of GDP.</a:t>
            </a:r>
          </a:p>
          <a:p>
            <a:pPr lvl="0"/>
            <a:r>
              <a:rPr dirty="0"/>
              <a:t>The total cost is budgeted based on forecasts of drug usage.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DD0A102-FD30-5F9A-A518-2BF6EF029349}"/>
              </a:ext>
            </a:extLst>
          </p:cNvPr>
          <p:cNvSpPr/>
          <p:nvPr/>
        </p:nvSpPr>
        <p:spPr>
          <a:xfrm>
            <a:off x="198010" y="919541"/>
            <a:ext cx="3040622" cy="2379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CASE STUDY 2: PBS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4D248CE-75B7-E8BB-84C9-BDD5B2F1B86F}"/>
              </a:ext>
            </a:extLst>
          </p:cNvPr>
          <p:cNvSpPr/>
          <p:nvPr/>
        </p:nvSpPr>
        <p:spPr>
          <a:xfrm>
            <a:off x="1289782" y="1136650"/>
            <a:ext cx="9089894" cy="5128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CASE STUDY 2: PBS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dirty="0"/>
              <a:t>In 2001: $4.5 billion budget, under-forecasted by $800 million.</a:t>
            </a:r>
          </a:p>
          <a:p>
            <a:pPr lvl="0"/>
            <a:r>
              <a:rPr dirty="0"/>
              <a:t>Thousands of products. Seasonal demand.</a:t>
            </a:r>
          </a:p>
          <a:p>
            <a:pPr lvl="0"/>
            <a:r>
              <a:rPr dirty="0"/>
              <a:t>Subject to covert marketing, volatile products, uncontrollable expenditure.</a:t>
            </a:r>
          </a:p>
          <a:p>
            <a:pPr lvl="0"/>
            <a:r>
              <a:rPr dirty="0"/>
              <a:t>Although monthly data available for 10 years, data are aggregated to annual values, and only the first three years are used in estimating the forecasts.</a:t>
            </a:r>
          </a:p>
          <a:p>
            <a:pPr lvl="0"/>
            <a:r>
              <a:rPr dirty="0"/>
              <a:t>All forecasts being done with the </a:t>
            </a:r>
            <a:r>
              <a:rPr lang="en-US" dirty="0"/>
              <a:t>FORECAST</a:t>
            </a:r>
            <a:r>
              <a:rPr dirty="0"/>
              <a:t> function in MS-Excel!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EC192CD-3394-1D63-F966-0DE58F28D0DD}"/>
              </a:ext>
            </a:extLst>
          </p:cNvPr>
          <p:cNvSpPr/>
          <p:nvPr/>
        </p:nvSpPr>
        <p:spPr>
          <a:xfrm>
            <a:off x="198010" y="919541"/>
            <a:ext cx="3040622" cy="2379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CASE STUDY 3: Car fleet company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b="1"/>
              <a:t>Client:</a:t>
            </a:r>
            <a:r>
              <a:t> One of Australia’s largest car fleet companies</a:t>
            </a:r>
          </a:p>
          <a:p>
            <a:pPr marL="0" lvl="0" indent="0">
              <a:buNone/>
            </a:pPr>
            <a:r>
              <a:rPr b="1"/>
              <a:t>Problem:</a:t>
            </a:r>
            <a:r>
              <a:t> how to forecast resale value of vehicles? How should this affect leasing and sales policies?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Additional information</a:t>
            </a:r>
          </a:p>
          <a:p>
            <a:pPr lvl="0"/>
            <a:r>
              <a:t>They can provide a large amount of data on previous vehicles and their eventual resale values.</a:t>
            </a:r>
          </a:p>
          <a:p>
            <a:pPr lvl="0"/>
            <a:r>
              <a:t>The resale values are currently estimated by a group of specialists. They see me as a threat and do not cooperate.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5DDE2-CE87-C39C-BD63-1AC5B29F8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10" y="938727"/>
            <a:ext cx="2628900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852" y="2826716"/>
            <a:ext cx="10363200" cy="1464954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marL="0" lvl="0" indent="0">
              <a:buNone/>
            </a:pPr>
            <a:r>
              <a:t>What can we forecast?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4F284-9C10-7C4C-BEEF-0E6ABC1B8D30}"/>
              </a:ext>
            </a:extLst>
          </p:cNvPr>
          <p:cNvSpPr txBox="1"/>
          <p:nvPr/>
        </p:nvSpPr>
        <p:spPr>
          <a:xfrm>
            <a:off x="1049852" y="4482066"/>
            <a:ext cx="60980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Forecasting</a:t>
            </a:r>
            <a:r>
              <a:rPr lang="en-US" dirty="0"/>
              <a:t> is about predicting the future as accurately as possible, given all of the information available, including historical data and knowledge of any future events that might impact the forecasts.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CASE STUDY 4: Airline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Problem:</a:t>
            </a:r>
            <a:r>
              <a:t> how to forecast passenger traffic on major routes?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Additional information</a:t>
            </a:r>
          </a:p>
          <a:p>
            <a:pPr lvl="0"/>
            <a:r>
              <a:t>They can provide a large amount of data on previous routes.</a:t>
            </a:r>
          </a:p>
          <a:p>
            <a:pPr lvl="0"/>
            <a:r>
              <a:t>Traffic is affected by school holidays, special events such as the Grand Prix, advertising campaigns, competition behaviour, etc.</a:t>
            </a:r>
          </a:p>
          <a:p>
            <a:pPr lvl="0"/>
            <a:r>
              <a:t>They have a highly capable team of people who are able to do most of the computing.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4C0619AA-71FD-106C-3A06-7B6B25EE85C1}"/>
              </a:ext>
            </a:extLst>
          </p:cNvPr>
          <p:cNvSpPr/>
          <p:nvPr/>
        </p:nvSpPr>
        <p:spPr>
          <a:xfrm>
            <a:off x="182878" y="897471"/>
            <a:ext cx="2992807" cy="2154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CASE STUDY 4: Airline</a:t>
            </a:r>
          </a:p>
        </p:txBody>
      </p:sp>
      <p:pic>
        <p:nvPicPr>
          <p:cNvPr id="3" name="Picture 1" descr="1-getting-started_files/figure-pptx/unnamed-chunk-1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25832" y="941516"/>
            <a:ext cx="9969464" cy="497736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629C757-CE42-C788-3605-6830CA4D93CA}"/>
              </a:ext>
            </a:extLst>
          </p:cNvPr>
          <p:cNvGrpSpPr/>
          <p:nvPr/>
        </p:nvGrpSpPr>
        <p:grpSpPr>
          <a:xfrm>
            <a:off x="3724189" y="5066270"/>
            <a:ext cx="2478903" cy="1409494"/>
            <a:chOff x="3724189" y="5066270"/>
            <a:chExt cx="2478903" cy="14094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17ACFCB-A433-7874-03E7-8723F207B123}"/>
                </a:ext>
              </a:extLst>
            </p:cNvPr>
            <p:cNvSpPr txBox="1"/>
            <p:nvPr/>
          </p:nvSpPr>
          <p:spPr>
            <a:xfrm>
              <a:off x="3724189" y="5644767"/>
              <a:ext cx="2478903" cy="83099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400" dirty="0"/>
                <a:t>Not the real data! Or is it?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94C5BD3-0A92-1E71-56EF-8C32B1892CB3}"/>
                </a:ext>
              </a:extLst>
            </p:cNvPr>
            <p:cNvCxnSpPr/>
            <p:nvPr/>
          </p:nvCxnSpPr>
          <p:spPr>
            <a:xfrm flipV="1">
              <a:off x="5090984" y="5066270"/>
              <a:ext cx="1005016" cy="578497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Questions? 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97" rIns="0" bIns="0" rtlCol="0" anchor="ctr">
            <a:spAutoFit/>
          </a:bodyPr>
          <a:lstStyle/>
          <a:p>
            <a:pPr marL="25164">
              <a:spcBef>
                <a:spcPts val="238"/>
              </a:spcBef>
            </a:pPr>
            <a:r>
              <a:rPr dirty="0"/>
              <a:t>Forecasting </a:t>
            </a:r>
            <a:r>
              <a:rPr spc="10" dirty="0"/>
              <a:t>is</a:t>
            </a:r>
            <a:r>
              <a:rPr spc="-69" dirty="0"/>
              <a:t> </a:t>
            </a:r>
            <a:r>
              <a:rPr spc="10" dirty="0"/>
              <a:t>diﬃcult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28306" y="1028536"/>
            <a:ext cx="7531611" cy="5820453"/>
            <a:chOff x="403542" y="518891"/>
            <a:chExt cx="3801110" cy="2937510"/>
          </a:xfrm>
        </p:grpSpPr>
        <p:sp>
          <p:nvSpPr>
            <p:cNvPr id="4" name="object 4"/>
            <p:cNvSpPr/>
            <p:nvPr/>
          </p:nvSpPr>
          <p:spPr>
            <a:xfrm>
              <a:off x="403542" y="518891"/>
              <a:ext cx="3801110" cy="2937510"/>
            </a:xfrm>
            <a:custGeom>
              <a:avLst/>
              <a:gdLst/>
              <a:ahLst/>
              <a:cxnLst/>
              <a:rect l="l" t="t" r="r" b="b"/>
              <a:pathLst>
                <a:path w="3801110" h="2937510">
                  <a:moveTo>
                    <a:pt x="3800897" y="0"/>
                  </a:moveTo>
                  <a:lnTo>
                    <a:pt x="0" y="0"/>
                  </a:lnTo>
                  <a:lnTo>
                    <a:pt x="0" y="2937108"/>
                  </a:lnTo>
                  <a:lnTo>
                    <a:pt x="3800897" y="2937108"/>
                  </a:lnTo>
                  <a:lnTo>
                    <a:pt x="38008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5" name="object 5"/>
            <p:cNvSpPr/>
            <p:nvPr/>
          </p:nvSpPr>
          <p:spPr>
            <a:xfrm>
              <a:off x="414909" y="862183"/>
              <a:ext cx="3783965" cy="0"/>
            </a:xfrm>
            <a:custGeom>
              <a:avLst/>
              <a:gdLst/>
              <a:ahLst/>
              <a:cxnLst/>
              <a:rect l="l" t="t" r="r" b="b"/>
              <a:pathLst>
                <a:path w="3783965">
                  <a:moveTo>
                    <a:pt x="0" y="0"/>
                  </a:moveTo>
                  <a:lnTo>
                    <a:pt x="3783749" y="0"/>
                  </a:lnTo>
                </a:path>
              </a:pathLst>
            </a:custGeom>
            <a:ln w="9035">
              <a:solidFill>
                <a:srgbClr val="F7A124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6" name="object 6"/>
            <p:cNvSpPr/>
            <p:nvPr/>
          </p:nvSpPr>
          <p:spPr>
            <a:xfrm>
              <a:off x="3516140" y="553497"/>
              <a:ext cx="682517" cy="1882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7" name="object 7"/>
            <p:cNvSpPr/>
            <p:nvPr/>
          </p:nvSpPr>
          <p:spPr>
            <a:xfrm>
              <a:off x="656699" y="1233436"/>
              <a:ext cx="3524885" cy="1845945"/>
            </a:xfrm>
            <a:custGeom>
              <a:avLst/>
              <a:gdLst/>
              <a:ahLst/>
              <a:cxnLst/>
              <a:rect l="l" t="t" r="r" b="b"/>
              <a:pathLst>
                <a:path w="3524885" h="1845945">
                  <a:moveTo>
                    <a:pt x="0" y="1845198"/>
                  </a:moveTo>
                  <a:lnTo>
                    <a:pt x="3524754" y="1845198"/>
                  </a:lnTo>
                </a:path>
                <a:path w="3524885" h="1845945">
                  <a:moveTo>
                    <a:pt x="0" y="1537662"/>
                  </a:moveTo>
                  <a:lnTo>
                    <a:pt x="3524754" y="1537662"/>
                  </a:lnTo>
                </a:path>
                <a:path w="3524885" h="1845945">
                  <a:moveTo>
                    <a:pt x="0" y="1230130"/>
                  </a:moveTo>
                  <a:lnTo>
                    <a:pt x="3524754" y="1230130"/>
                  </a:lnTo>
                </a:path>
                <a:path w="3524885" h="1845945">
                  <a:moveTo>
                    <a:pt x="0" y="922599"/>
                  </a:moveTo>
                  <a:lnTo>
                    <a:pt x="3524754" y="922599"/>
                  </a:lnTo>
                </a:path>
                <a:path w="3524885" h="1845945">
                  <a:moveTo>
                    <a:pt x="0" y="615067"/>
                  </a:moveTo>
                  <a:lnTo>
                    <a:pt x="3524754" y="615067"/>
                  </a:lnTo>
                </a:path>
                <a:path w="3524885" h="1845945">
                  <a:moveTo>
                    <a:pt x="0" y="0"/>
                  </a:moveTo>
                  <a:lnTo>
                    <a:pt x="3524754" y="0"/>
                  </a:lnTo>
                </a:path>
                <a:path w="3524885" h="1845945">
                  <a:moveTo>
                    <a:pt x="82" y="1845672"/>
                  </a:moveTo>
                  <a:lnTo>
                    <a:pt x="82" y="0"/>
                  </a:lnTo>
                </a:path>
              </a:pathLst>
            </a:custGeom>
            <a:ln w="4517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8" name="object 8"/>
            <p:cNvSpPr/>
            <p:nvPr/>
          </p:nvSpPr>
          <p:spPr>
            <a:xfrm>
              <a:off x="623185" y="1233436"/>
              <a:ext cx="33655" cy="1845310"/>
            </a:xfrm>
            <a:custGeom>
              <a:avLst/>
              <a:gdLst/>
              <a:ahLst/>
              <a:cxnLst/>
              <a:rect l="l" t="t" r="r" b="b"/>
              <a:pathLst>
                <a:path w="33654" h="1845310">
                  <a:moveTo>
                    <a:pt x="0" y="1845198"/>
                  </a:moveTo>
                  <a:lnTo>
                    <a:pt x="33513" y="1845198"/>
                  </a:lnTo>
                </a:path>
                <a:path w="33654" h="1845310">
                  <a:moveTo>
                    <a:pt x="0" y="1537662"/>
                  </a:moveTo>
                  <a:lnTo>
                    <a:pt x="33513" y="1537662"/>
                  </a:lnTo>
                </a:path>
                <a:path w="33654" h="1845310">
                  <a:moveTo>
                    <a:pt x="0" y="1230130"/>
                  </a:moveTo>
                  <a:lnTo>
                    <a:pt x="33513" y="1230130"/>
                  </a:lnTo>
                </a:path>
                <a:path w="33654" h="1845310">
                  <a:moveTo>
                    <a:pt x="0" y="922599"/>
                  </a:moveTo>
                  <a:lnTo>
                    <a:pt x="33513" y="922599"/>
                  </a:lnTo>
                </a:path>
                <a:path w="33654" h="1845310">
                  <a:moveTo>
                    <a:pt x="0" y="615067"/>
                  </a:moveTo>
                  <a:lnTo>
                    <a:pt x="33513" y="615067"/>
                  </a:lnTo>
                </a:path>
                <a:path w="33654" h="1845310">
                  <a:moveTo>
                    <a:pt x="0" y="307532"/>
                  </a:moveTo>
                  <a:lnTo>
                    <a:pt x="33513" y="307532"/>
                  </a:lnTo>
                </a:path>
                <a:path w="33654" h="1845310">
                  <a:moveTo>
                    <a:pt x="0" y="0"/>
                  </a:moveTo>
                  <a:lnTo>
                    <a:pt x="33513" y="0"/>
                  </a:lnTo>
                </a:path>
              </a:pathLst>
            </a:custGeom>
            <a:ln w="4517">
              <a:solidFill>
                <a:srgbClr val="989898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9" name="object 9"/>
            <p:cNvSpPr/>
            <p:nvPr/>
          </p:nvSpPr>
          <p:spPr>
            <a:xfrm>
              <a:off x="656699" y="1540970"/>
              <a:ext cx="3524885" cy="33020"/>
            </a:xfrm>
            <a:custGeom>
              <a:avLst/>
              <a:gdLst/>
              <a:ahLst/>
              <a:cxnLst/>
              <a:rect l="l" t="t" r="r" b="b"/>
              <a:pathLst>
                <a:path w="3524885" h="33019">
                  <a:moveTo>
                    <a:pt x="82" y="79"/>
                  </a:moveTo>
                  <a:lnTo>
                    <a:pt x="3524754" y="80"/>
                  </a:lnTo>
                </a:path>
                <a:path w="3524885" h="33019">
                  <a:moveTo>
                    <a:pt x="0" y="0"/>
                  </a:moveTo>
                  <a:lnTo>
                    <a:pt x="0" y="32787"/>
                  </a:lnTo>
                </a:path>
                <a:path w="3524885" h="33019">
                  <a:moveTo>
                    <a:pt x="293733" y="0"/>
                  </a:moveTo>
                  <a:lnTo>
                    <a:pt x="293733" y="32787"/>
                  </a:lnTo>
                </a:path>
                <a:path w="3524885" h="33019">
                  <a:moveTo>
                    <a:pt x="587464" y="0"/>
                  </a:moveTo>
                  <a:lnTo>
                    <a:pt x="587464" y="32787"/>
                  </a:lnTo>
                </a:path>
                <a:path w="3524885" h="33019">
                  <a:moveTo>
                    <a:pt x="881199" y="0"/>
                  </a:moveTo>
                  <a:lnTo>
                    <a:pt x="881199" y="32787"/>
                  </a:lnTo>
                </a:path>
                <a:path w="3524885" h="33019">
                  <a:moveTo>
                    <a:pt x="1174933" y="0"/>
                  </a:moveTo>
                  <a:lnTo>
                    <a:pt x="1174933" y="32787"/>
                  </a:lnTo>
                </a:path>
                <a:path w="3524885" h="33019">
                  <a:moveTo>
                    <a:pt x="1468667" y="0"/>
                  </a:moveTo>
                  <a:lnTo>
                    <a:pt x="1468667" y="32787"/>
                  </a:lnTo>
                </a:path>
                <a:path w="3524885" h="33019">
                  <a:moveTo>
                    <a:pt x="1762401" y="0"/>
                  </a:moveTo>
                  <a:lnTo>
                    <a:pt x="1762401" y="32787"/>
                  </a:lnTo>
                </a:path>
                <a:path w="3524885" h="33019">
                  <a:moveTo>
                    <a:pt x="2056130" y="0"/>
                  </a:moveTo>
                  <a:lnTo>
                    <a:pt x="2056130" y="32787"/>
                  </a:lnTo>
                </a:path>
                <a:path w="3524885" h="33019">
                  <a:moveTo>
                    <a:pt x="2349865" y="0"/>
                  </a:moveTo>
                  <a:lnTo>
                    <a:pt x="2349865" y="32787"/>
                  </a:lnTo>
                </a:path>
                <a:path w="3524885" h="33019">
                  <a:moveTo>
                    <a:pt x="2643599" y="0"/>
                  </a:moveTo>
                  <a:lnTo>
                    <a:pt x="2643599" y="32787"/>
                  </a:lnTo>
                </a:path>
                <a:path w="3524885" h="33019">
                  <a:moveTo>
                    <a:pt x="2937333" y="0"/>
                  </a:moveTo>
                  <a:lnTo>
                    <a:pt x="2937333" y="32787"/>
                  </a:lnTo>
                </a:path>
                <a:path w="3524885" h="33019">
                  <a:moveTo>
                    <a:pt x="3231067" y="0"/>
                  </a:moveTo>
                  <a:lnTo>
                    <a:pt x="3231067" y="32787"/>
                  </a:lnTo>
                </a:path>
                <a:path w="3524885" h="33019">
                  <a:moveTo>
                    <a:pt x="3524754" y="0"/>
                  </a:moveTo>
                  <a:lnTo>
                    <a:pt x="3524754" y="32787"/>
                  </a:lnTo>
                </a:path>
              </a:pathLst>
            </a:custGeom>
            <a:ln w="135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0" name="object 10"/>
            <p:cNvSpPr/>
            <p:nvPr/>
          </p:nvSpPr>
          <p:spPr>
            <a:xfrm>
              <a:off x="804551" y="1448318"/>
              <a:ext cx="1468120" cy="1446530"/>
            </a:xfrm>
            <a:custGeom>
              <a:avLst/>
              <a:gdLst/>
              <a:ahLst/>
              <a:cxnLst/>
              <a:rect l="l" t="t" r="r" b="b"/>
              <a:pathLst>
                <a:path w="1468120" h="1446530">
                  <a:moveTo>
                    <a:pt x="0" y="768830"/>
                  </a:moveTo>
                  <a:lnTo>
                    <a:pt x="293733" y="1446231"/>
                  </a:lnTo>
                </a:path>
                <a:path w="1468120" h="1446530">
                  <a:moveTo>
                    <a:pt x="293733" y="1446231"/>
                  </a:moveTo>
                  <a:lnTo>
                    <a:pt x="587465" y="985680"/>
                  </a:lnTo>
                </a:path>
                <a:path w="1468120" h="1446530">
                  <a:moveTo>
                    <a:pt x="587465" y="985680"/>
                  </a:moveTo>
                  <a:lnTo>
                    <a:pt x="881199" y="368645"/>
                  </a:lnTo>
                </a:path>
                <a:path w="1468120" h="1446530">
                  <a:moveTo>
                    <a:pt x="881199" y="368645"/>
                  </a:moveTo>
                  <a:lnTo>
                    <a:pt x="1174933" y="61112"/>
                  </a:lnTo>
                </a:path>
                <a:path w="1468120" h="1446530">
                  <a:moveTo>
                    <a:pt x="1174933" y="61112"/>
                  </a:moveTo>
                  <a:lnTo>
                    <a:pt x="1467705" y="0"/>
                  </a:lnTo>
                </a:path>
              </a:pathLst>
            </a:custGeom>
            <a:ln w="13553">
              <a:solidFill>
                <a:srgbClr val="FFCD6C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8286" y="1448318"/>
              <a:ext cx="1468120" cy="1416050"/>
            </a:xfrm>
            <a:custGeom>
              <a:avLst/>
              <a:gdLst/>
              <a:ahLst/>
              <a:cxnLst/>
              <a:rect l="l" t="t" r="r" b="b"/>
              <a:pathLst>
                <a:path w="1468120" h="1416050">
                  <a:moveTo>
                    <a:pt x="0" y="1415439"/>
                  </a:moveTo>
                  <a:lnTo>
                    <a:pt x="293733" y="1200562"/>
                  </a:lnTo>
                </a:path>
                <a:path w="1468120" h="1416050">
                  <a:moveTo>
                    <a:pt x="293733" y="1200562"/>
                  </a:moveTo>
                  <a:lnTo>
                    <a:pt x="587468" y="553953"/>
                  </a:lnTo>
                </a:path>
                <a:path w="1468120" h="1416050">
                  <a:moveTo>
                    <a:pt x="587468" y="553953"/>
                  </a:moveTo>
                  <a:lnTo>
                    <a:pt x="881197" y="31541"/>
                  </a:lnTo>
                </a:path>
                <a:path w="1468120" h="1416050">
                  <a:moveTo>
                    <a:pt x="881197" y="31541"/>
                  </a:moveTo>
                  <a:lnTo>
                    <a:pt x="1174931" y="31541"/>
                  </a:lnTo>
                </a:path>
                <a:path w="1468120" h="1416050">
                  <a:moveTo>
                    <a:pt x="1174931" y="31541"/>
                  </a:moveTo>
                  <a:lnTo>
                    <a:pt x="1467693" y="0"/>
                  </a:lnTo>
                </a:path>
              </a:pathLst>
            </a:custGeom>
            <a:ln w="13553">
              <a:solidFill>
                <a:srgbClr val="FA9D41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2" name="object 12"/>
            <p:cNvSpPr/>
            <p:nvPr/>
          </p:nvSpPr>
          <p:spPr>
            <a:xfrm>
              <a:off x="1392013" y="1448317"/>
              <a:ext cx="1175385" cy="1139190"/>
            </a:xfrm>
            <a:custGeom>
              <a:avLst/>
              <a:gdLst/>
              <a:ahLst/>
              <a:cxnLst/>
              <a:rect l="l" t="t" r="r" b="b"/>
              <a:pathLst>
                <a:path w="1175385" h="1139189">
                  <a:moveTo>
                    <a:pt x="0" y="1138615"/>
                  </a:moveTo>
                  <a:lnTo>
                    <a:pt x="293733" y="1015250"/>
                  </a:lnTo>
                </a:path>
                <a:path w="1175385" h="1139189">
                  <a:moveTo>
                    <a:pt x="293733" y="1015250"/>
                  </a:moveTo>
                  <a:lnTo>
                    <a:pt x="587467" y="61112"/>
                  </a:lnTo>
                </a:path>
                <a:path w="1175385" h="1139189">
                  <a:moveTo>
                    <a:pt x="587467" y="61112"/>
                  </a:moveTo>
                  <a:lnTo>
                    <a:pt x="881201" y="61112"/>
                  </a:lnTo>
                </a:path>
                <a:path w="1175385" h="1139189">
                  <a:moveTo>
                    <a:pt x="881201" y="61112"/>
                  </a:moveTo>
                  <a:lnTo>
                    <a:pt x="1174930" y="0"/>
                  </a:lnTo>
                </a:path>
              </a:pathLst>
            </a:custGeom>
            <a:ln w="13553">
              <a:solidFill>
                <a:srgbClr val="DE6E36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3" name="object 13"/>
            <p:cNvSpPr/>
            <p:nvPr/>
          </p:nvSpPr>
          <p:spPr>
            <a:xfrm>
              <a:off x="2566944" y="1418746"/>
              <a:ext cx="293370" cy="29845"/>
            </a:xfrm>
            <a:custGeom>
              <a:avLst/>
              <a:gdLst/>
              <a:ahLst/>
              <a:cxnLst/>
              <a:rect l="l" t="t" r="r" b="b"/>
              <a:pathLst>
                <a:path w="293369" h="29844">
                  <a:moveTo>
                    <a:pt x="-6776" y="14785"/>
                  </a:moveTo>
                  <a:lnTo>
                    <a:pt x="299528" y="14785"/>
                  </a:lnTo>
                </a:path>
              </a:pathLst>
            </a:custGeom>
            <a:ln w="43123">
              <a:solidFill>
                <a:srgbClr val="DE6E36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4" name="object 14"/>
            <p:cNvSpPr/>
            <p:nvPr/>
          </p:nvSpPr>
          <p:spPr>
            <a:xfrm>
              <a:off x="1685747" y="1418746"/>
              <a:ext cx="1466850" cy="1014730"/>
            </a:xfrm>
            <a:custGeom>
              <a:avLst/>
              <a:gdLst/>
              <a:ahLst/>
              <a:cxnLst/>
              <a:rect l="l" t="t" r="r" b="b"/>
              <a:pathLst>
                <a:path w="1466850" h="1014730">
                  <a:moveTo>
                    <a:pt x="0" y="1014380"/>
                  </a:moveTo>
                  <a:lnTo>
                    <a:pt x="293733" y="522412"/>
                  </a:lnTo>
                </a:path>
                <a:path w="1466850" h="1014730">
                  <a:moveTo>
                    <a:pt x="293733" y="522412"/>
                  </a:moveTo>
                  <a:lnTo>
                    <a:pt x="587466" y="461299"/>
                  </a:lnTo>
                </a:path>
                <a:path w="1466850" h="1014730">
                  <a:moveTo>
                    <a:pt x="587466" y="461299"/>
                  </a:moveTo>
                  <a:lnTo>
                    <a:pt x="881200" y="307533"/>
                  </a:lnTo>
                </a:path>
                <a:path w="1466850" h="1014730">
                  <a:moveTo>
                    <a:pt x="881200" y="307533"/>
                  </a:moveTo>
                  <a:lnTo>
                    <a:pt x="1174934" y="122224"/>
                  </a:lnTo>
                </a:path>
                <a:path w="1466850" h="1014730">
                  <a:moveTo>
                    <a:pt x="1174934" y="122224"/>
                  </a:moveTo>
                  <a:lnTo>
                    <a:pt x="1466695" y="0"/>
                  </a:lnTo>
                </a:path>
              </a:pathLst>
            </a:custGeom>
            <a:ln w="13553">
              <a:solidFill>
                <a:srgbClr val="B13432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5" name="object 15"/>
            <p:cNvSpPr/>
            <p:nvPr/>
          </p:nvSpPr>
          <p:spPr>
            <a:xfrm>
              <a:off x="1979481" y="1602085"/>
              <a:ext cx="1466850" cy="892810"/>
            </a:xfrm>
            <a:custGeom>
              <a:avLst/>
              <a:gdLst/>
              <a:ahLst/>
              <a:cxnLst/>
              <a:rect l="l" t="t" r="r" b="b"/>
              <a:pathLst>
                <a:path w="1466850" h="892810">
                  <a:moveTo>
                    <a:pt x="0" y="307532"/>
                  </a:moveTo>
                  <a:lnTo>
                    <a:pt x="293733" y="892567"/>
                  </a:lnTo>
                </a:path>
                <a:path w="1466850" h="892810">
                  <a:moveTo>
                    <a:pt x="293733" y="892567"/>
                  </a:moveTo>
                  <a:lnTo>
                    <a:pt x="587465" y="492841"/>
                  </a:lnTo>
                </a:path>
                <a:path w="1466850" h="892810">
                  <a:moveTo>
                    <a:pt x="587465" y="492841"/>
                  </a:moveTo>
                  <a:lnTo>
                    <a:pt x="881199" y="246420"/>
                  </a:lnTo>
                </a:path>
                <a:path w="1466850" h="892810">
                  <a:moveTo>
                    <a:pt x="881199" y="246420"/>
                  </a:moveTo>
                  <a:lnTo>
                    <a:pt x="1172960" y="124195"/>
                  </a:lnTo>
                </a:path>
                <a:path w="1466850" h="892810">
                  <a:moveTo>
                    <a:pt x="1172960" y="124195"/>
                  </a:moveTo>
                  <a:lnTo>
                    <a:pt x="1466694" y="0"/>
                  </a:lnTo>
                </a:path>
              </a:pathLst>
            </a:custGeom>
            <a:ln w="13553">
              <a:solidFill>
                <a:srgbClr val="771C19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6" name="object 16"/>
            <p:cNvSpPr/>
            <p:nvPr/>
          </p:nvSpPr>
          <p:spPr>
            <a:xfrm>
              <a:off x="2273215" y="1663194"/>
              <a:ext cx="1466850" cy="831850"/>
            </a:xfrm>
            <a:custGeom>
              <a:avLst/>
              <a:gdLst/>
              <a:ahLst/>
              <a:cxnLst/>
              <a:rect l="l" t="t" r="r" b="b"/>
              <a:pathLst>
                <a:path w="1466850" h="831850">
                  <a:moveTo>
                    <a:pt x="0" y="831452"/>
                  </a:moveTo>
                  <a:lnTo>
                    <a:pt x="293733" y="678148"/>
                  </a:lnTo>
                </a:path>
                <a:path w="1466850" h="831850">
                  <a:moveTo>
                    <a:pt x="293733" y="678148"/>
                  </a:moveTo>
                  <a:lnTo>
                    <a:pt x="587468" y="524385"/>
                  </a:lnTo>
                </a:path>
                <a:path w="1466850" h="831850">
                  <a:moveTo>
                    <a:pt x="587468" y="524385"/>
                  </a:moveTo>
                  <a:lnTo>
                    <a:pt x="879229" y="339074"/>
                  </a:lnTo>
                </a:path>
                <a:path w="1466850" h="831850">
                  <a:moveTo>
                    <a:pt x="879229" y="339074"/>
                  </a:moveTo>
                  <a:lnTo>
                    <a:pt x="1172963" y="124195"/>
                  </a:lnTo>
                </a:path>
                <a:path w="1466850" h="831850">
                  <a:moveTo>
                    <a:pt x="1172963" y="124195"/>
                  </a:moveTo>
                  <a:lnTo>
                    <a:pt x="1466693" y="0"/>
                  </a:lnTo>
                </a:path>
              </a:pathLst>
            </a:custGeom>
            <a:ln w="13553">
              <a:solidFill>
                <a:srgbClr val="7D868E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7" name="object 17"/>
            <p:cNvSpPr/>
            <p:nvPr/>
          </p:nvSpPr>
          <p:spPr>
            <a:xfrm>
              <a:off x="2566950" y="1633622"/>
              <a:ext cx="1466850" cy="645795"/>
            </a:xfrm>
            <a:custGeom>
              <a:avLst/>
              <a:gdLst/>
              <a:ahLst/>
              <a:cxnLst/>
              <a:rect l="l" t="t" r="r" b="b"/>
              <a:pathLst>
                <a:path w="1466850" h="645794">
                  <a:moveTo>
                    <a:pt x="0" y="645696"/>
                  </a:moveTo>
                  <a:lnTo>
                    <a:pt x="293733" y="645696"/>
                  </a:lnTo>
                </a:path>
                <a:path w="1466850" h="645794">
                  <a:moveTo>
                    <a:pt x="293733" y="645696"/>
                  </a:moveTo>
                  <a:lnTo>
                    <a:pt x="585493" y="583525"/>
                  </a:lnTo>
                </a:path>
                <a:path w="1466850" h="645794">
                  <a:moveTo>
                    <a:pt x="585493" y="583525"/>
                  </a:moveTo>
                  <a:lnTo>
                    <a:pt x="879227" y="337103"/>
                  </a:lnTo>
                </a:path>
                <a:path w="1466850" h="645794">
                  <a:moveTo>
                    <a:pt x="879227" y="337103"/>
                  </a:moveTo>
                  <a:lnTo>
                    <a:pt x="1172962" y="153766"/>
                  </a:lnTo>
                </a:path>
                <a:path w="1466850" h="645794">
                  <a:moveTo>
                    <a:pt x="1172962" y="153766"/>
                  </a:moveTo>
                  <a:lnTo>
                    <a:pt x="1466696" y="0"/>
                  </a:lnTo>
                </a:path>
              </a:pathLst>
            </a:custGeom>
            <a:ln w="13553">
              <a:solidFill>
                <a:srgbClr val="DE6E36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8" name="object 18"/>
            <p:cNvSpPr/>
            <p:nvPr/>
          </p:nvSpPr>
          <p:spPr>
            <a:xfrm>
              <a:off x="804551" y="1909613"/>
              <a:ext cx="1761489" cy="954405"/>
            </a:xfrm>
            <a:custGeom>
              <a:avLst/>
              <a:gdLst/>
              <a:ahLst/>
              <a:cxnLst/>
              <a:rect l="l" t="t" r="r" b="b"/>
              <a:pathLst>
                <a:path w="1761489" h="954405">
                  <a:moveTo>
                    <a:pt x="0" y="307532"/>
                  </a:moveTo>
                  <a:lnTo>
                    <a:pt x="293733" y="954140"/>
                  </a:lnTo>
                </a:path>
                <a:path w="1761489" h="954405">
                  <a:moveTo>
                    <a:pt x="293733" y="954140"/>
                  </a:moveTo>
                  <a:lnTo>
                    <a:pt x="587465" y="678150"/>
                  </a:lnTo>
                </a:path>
                <a:path w="1761489" h="954405">
                  <a:moveTo>
                    <a:pt x="587465" y="678150"/>
                  </a:moveTo>
                  <a:lnTo>
                    <a:pt x="881199" y="524382"/>
                  </a:lnTo>
                </a:path>
                <a:path w="1761489" h="954405">
                  <a:moveTo>
                    <a:pt x="881199" y="524382"/>
                  </a:moveTo>
                  <a:lnTo>
                    <a:pt x="1174933" y="0"/>
                  </a:lnTo>
                </a:path>
                <a:path w="1761489" h="954405">
                  <a:moveTo>
                    <a:pt x="1174933" y="0"/>
                  </a:moveTo>
                  <a:lnTo>
                    <a:pt x="1468667" y="585495"/>
                  </a:lnTo>
                </a:path>
                <a:path w="1761489" h="954405">
                  <a:moveTo>
                    <a:pt x="1468667" y="585495"/>
                  </a:moveTo>
                  <a:lnTo>
                    <a:pt x="1761424" y="370616"/>
                  </a:lnTo>
                </a:path>
              </a:pathLst>
            </a:custGeom>
            <a:ln w="271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429131" y="5337840"/>
            <a:ext cx="241575" cy="922515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marL="25164">
              <a:spcBef>
                <a:spcPts val="198"/>
              </a:spcBef>
            </a:pPr>
            <a:r>
              <a:rPr sz="1684" dirty="0">
                <a:latin typeface="Arial"/>
                <a:cs typeface="Arial"/>
              </a:rPr>
              <a:t>-4</a:t>
            </a:r>
            <a:endParaRPr sz="1684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2378">
              <a:latin typeface="Arial"/>
              <a:cs typeface="Arial"/>
            </a:endParaRPr>
          </a:p>
          <a:p>
            <a:pPr marL="25164"/>
            <a:r>
              <a:rPr sz="1684" dirty="0">
                <a:latin typeface="Arial"/>
                <a:cs typeface="Arial"/>
              </a:rPr>
              <a:t>-5</a:t>
            </a:r>
            <a:endParaRPr sz="1684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29131" y="3509313"/>
            <a:ext cx="241575" cy="1547621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marL="25164">
              <a:spcBef>
                <a:spcPts val="198"/>
              </a:spcBef>
            </a:pPr>
            <a:r>
              <a:rPr sz="1684" dirty="0">
                <a:latin typeface="Arial"/>
                <a:cs typeface="Arial"/>
              </a:rPr>
              <a:t>-1</a:t>
            </a:r>
            <a:endParaRPr sz="1684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2378">
              <a:latin typeface="Arial"/>
              <a:cs typeface="Arial"/>
            </a:endParaRPr>
          </a:p>
          <a:p>
            <a:pPr marL="25164"/>
            <a:r>
              <a:rPr sz="1684" dirty="0">
                <a:latin typeface="Arial"/>
                <a:cs typeface="Arial"/>
              </a:rPr>
              <a:t>-2</a:t>
            </a:r>
            <a:endParaRPr sz="1684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378">
              <a:latin typeface="Arial"/>
              <a:cs typeface="Arial"/>
            </a:endParaRPr>
          </a:p>
          <a:p>
            <a:pPr marL="25164"/>
            <a:r>
              <a:rPr sz="1684" dirty="0">
                <a:latin typeface="Arial"/>
                <a:cs typeface="Arial"/>
              </a:rPr>
              <a:t>-3</a:t>
            </a:r>
            <a:endParaRPr sz="1684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00675" y="2899801"/>
            <a:ext cx="169858" cy="284583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marL="25164">
              <a:spcBef>
                <a:spcPts val="198"/>
              </a:spcBef>
            </a:pPr>
            <a:r>
              <a:rPr sz="1684" dirty="0">
                <a:latin typeface="Arial"/>
                <a:cs typeface="Arial"/>
              </a:rPr>
              <a:t>0</a:t>
            </a:r>
            <a:endParaRPr sz="1684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00675" y="2290290"/>
            <a:ext cx="169858" cy="284583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marL="25164">
              <a:spcBef>
                <a:spcPts val="198"/>
              </a:spcBef>
            </a:pPr>
            <a:r>
              <a:rPr sz="1684" dirty="0">
                <a:latin typeface="Arial"/>
                <a:cs typeface="Arial"/>
              </a:rPr>
              <a:t>1</a:t>
            </a:r>
            <a:endParaRPr sz="1684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56947" y="6145554"/>
            <a:ext cx="6930187" cy="668861"/>
          </a:xfrm>
          <a:prstGeom prst="rect">
            <a:avLst/>
          </a:prstGeom>
        </p:spPr>
        <p:txBody>
          <a:bodyPr vert="horz" wrap="square" lIns="0" tIns="85558" rIns="0" bIns="0" rtlCol="0">
            <a:spAutoFit/>
          </a:bodyPr>
          <a:lstStyle/>
          <a:p>
            <a:pPr marR="10066" algn="r">
              <a:spcBef>
                <a:spcPts val="674"/>
              </a:spcBef>
            </a:pPr>
            <a:r>
              <a:rPr sz="1684" spc="-10" dirty="0">
                <a:latin typeface="Arial"/>
                <a:cs typeface="Arial"/>
              </a:rPr>
              <a:t>2009</a:t>
            </a:r>
            <a:r>
              <a:rPr sz="1684" spc="357" dirty="0">
                <a:latin typeface="Arial"/>
                <a:cs typeface="Arial"/>
              </a:rPr>
              <a:t> </a:t>
            </a:r>
            <a:r>
              <a:rPr sz="1684" spc="-10" dirty="0">
                <a:latin typeface="Arial"/>
                <a:cs typeface="Arial"/>
              </a:rPr>
              <a:t>2010</a:t>
            </a:r>
            <a:r>
              <a:rPr sz="1684" spc="416" dirty="0">
                <a:latin typeface="Arial"/>
                <a:cs typeface="Arial"/>
              </a:rPr>
              <a:t> </a:t>
            </a:r>
            <a:r>
              <a:rPr sz="1684" spc="-30" dirty="0">
                <a:latin typeface="Arial"/>
                <a:cs typeface="Arial"/>
              </a:rPr>
              <a:t>2011</a:t>
            </a:r>
            <a:r>
              <a:rPr sz="1684" spc="-20" dirty="0">
                <a:latin typeface="Arial"/>
                <a:cs typeface="Arial"/>
              </a:rPr>
              <a:t> </a:t>
            </a:r>
            <a:r>
              <a:rPr sz="1684" spc="-10" dirty="0">
                <a:latin typeface="Arial"/>
                <a:cs typeface="Arial"/>
              </a:rPr>
              <a:t>2012</a:t>
            </a:r>
            <a:r>
              <a:rPr sz="1684" spc="357" dirty="0">
                <a:latin typeface="Arial"/>
                <a:cs typeface="Arial"/>
              </a:rPr>
              <a:t> </a:t>
            </a:r>
            <a:r>
              <a:rPr sz="1684" spc="-10" dirty="0">
                <a:latin typeface="Arial"/>
                <a:cs typeface="Arial"/>
              </a:rPr>
              <a:t>2013</a:t>
            </a:r>
            <a:r>
              <a:rPr sz="1684" spc="357" dirty="0">
                <a:latin typeface="Arial"/>
                <a:cs typeface="Arial"/>
              </a:rPr>
              <a:t> </a:t>
            </a:r>
            <a:r>
              <a:rPr sz="1684" spc="-10" dirty="0">
                <a:latin typeface="Arial"/>
                <a:cs typeface="Arial"/>
              </a:rPr>
              <a:t>2014</a:t>
            </a:r>
            <a:r>
              <a:rPr sz="1684" spc="357" dirty="0">
                <a:latin typeface="Arial"/>
                <a:cs typeface="Arial"/>
              </a:rPr>
              <a:t> </a:t>
            </a:r>
            <a:r>
              <a:rPr sz="1684" spc="-10" dirty="0">
                <a:latin typeface="Arial"/>
                <a:cs typeface="Arial"/>
              </a:rPr>
              <a:t>2015</a:t>
            </a:r>
            <a:r>
              <a:rPr sz="1684" spc="357" dirty="0">
                <a:latin typeface="Arial"/>
                <a:cs typeface="Arial"/>
              </a:rPr>
              <a:t> </a:t>
            </a:r>
            <a:r>
              <a:rPr sz="1684" spc="-10" dirty="0">
                <a:latin typeface="Arial"/>
                <a:cs typeface="Arial"/>
              </a:rPr>
              <a:t>2016</a:t>
            </a:r>
            <a:r>
              <a:rPr sz="1684" spc="357" dirty="0">
                <a:latin typeface="Arial"/>
                <a:cs typeface="Arial"/>
              </a:rPr>
              <a:t> </a:t>
            </a:r>
            <a:r>
              <a:rPr sz="1684" spc="-10" dirty="0">
                <a:latin typeface="Arial"/>
                <a:cs typeface="Arial"/>
              </a:rPr>
              <a:t>2017</a:t>
            </a:r>
            <a:r>
              <a:rPr sz="1684" spc="357" dirty="0">
                <a:latin typeface="Arial"/>
                <a:cs typeface="Arial"/>
              </a:rPr>
              <a:t> </a:t>
            </a:r>
            <a:r>
              <a:rPr sz="1684" spc="-10" dirty="0">
                <a:latin typeface="Arial"/>
                <a:cs typeface="Arial"/>
              </a:rPr>
              <a:t>2018</a:t>
            </a:r>
            <a:r>
              <a:rPr sz="1684" spc="357" dirty="0">
                <a:latin typeface="Arial"/>
                <a:cs typeface="Arial"/>
              </a:rPr>
              <a:t> </a:t>
            </a:r>
            <a:r>
              <a:rPr sz="1684" spc="-10" dirty="0">
                <a:latin typeface="Arial"/>
                <a:cs typeface="Arial"/>
              </a:rPr>
              <a:t>2019</a:t>
            </a:r>
            <a:r>
              <a:rPr sz="1684" spc="357" dirty="0">
                <a:latin typeface="Arial"/>
                <a:cs typeface="Arial"/>
              </a:rPr>
              <a:t> </a:t>
            </a:r>
            <a:r>
              <a:rPr sz="1684" spc="-10" dirty="0">
                <a:latin typeface="Arial"/>
                <a:cs typeface="Arial"/>
              </a:rPr>
              <a:t>2020</a:t>
            </a:r>
            <a:endParaRPr sz="1684">
              <a:latin typeface="Arial"/>
              <a:cs typeface="Arial"/>
            </a:endParaRPr>
          </a:p>
          <a:p>
            <a:pPr marR="65426" algn="r">
              <a:spcBef>
                <a:spcPts val="485"/>
              </a:spcBef>
            </a:pPr>
            <a:r>
              <a:rPr sz="1684" dirty="0">
                <a:latin typeface="Arial"/>
                <a:cs typeface="Arial"/>
              </a:rPr>
              <a:t>Financial year</a:t>
            </a:r>
            <a:r>
              <a:rPr sz="1684" spc="-139" dirty="0">
                <a:latin typeface="Arial"/>
                <a:cs typeface="Arial"/>
              </a:rPr>
              <a:t> </a:t>
            </a:r>
            <a:r>
              <a:rPr sz="1684" dirty="0">
                <a:latin typeface="Arial"/>
                <a:cs typeface="Arial"/>
              </a:rPr>
              <a:t>ended</a:t>
            </a:r>
            <a:endParaRPr sz="1684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624607" y="3038421"/>
            <a:ext cx="1105962" cy="284583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marL="25164">
              <a:spcBef>
                <a:spcPts val="198"/>
              </a:spcBef>
            </a:pPr>
            <a:r>
              <a:rPr sz="1684" b="1" spc="-10" dirty="0">
                <a:solidFill>
                  <a:srgbClr val="6A737B"/>
                </a:solidFill>
                <a:latin typeface="Arial"/>
                <a:cs typeface="Arial"/>
              </a:rPr>
              <a:t>2016</a:t>
            </a:r>
            <a:r>
              <a:rPr sz="1684" b="1" spc="188" dirty="0">
                <a:solidFill>
                  <a:srgbClr val="6A737B"/>
                </a:solidFill>
                <a:latin typeface="Arial"/>
                <a:cs typeface="Arial"/>
              </a:rPr>
              <a:t> </a:t>
            </a:r>
            <a:r>
              <a:rPr sz="1684" b="1" spc="-10" dirty="0">
                <a:solidFill>
                  <a:srgbClr val="D4582A"/>
                </a:solidFill>
                <a:latin typeface="Arial"/>
                <a:cs typeface="Arial"/>
              </a:rPr>
              <a:t>2017</a:t>
            </a:r>
            <a:endParaRPr sz="1684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099079" y="2778099"/>
            <a:ext cx="528446" cy="284583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marL="25164">
              <a:spcBef>
                <a:spcPts val="198"/>
              </a:spcBef>
            </a:pPr>
            <a:r>
              <a:rPr sz="1684" b="1" spc="-10" dirty="0">
                <a:solidFill>
                  <a:srgbClr val="621214"/>
                </a:solidFill>
                <a:latin typeface="Arial"/>
                <a:cs typeface="Arial"/>
              </a:rPr>
              <a:t>2015</a:t>
            </a:r>
            <a:endParaRPr sz="1684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26892" y="2484955"/>
            <a:ext cx="2339002" cy="284583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marL="75491">
              <a:spcBef>
                <a:spcPts val="198"/>
              </a:spcBef>
            </a:pPr>
            <a:r>
              <a:rPr sz="1684" b="1" spc="-30" dirty="0">
                <a:solidFill>
                  <a:srgbClr val="FFC35A"/>
                </a:solidFill>
                <a:latin typeface="Arial"/>
                <a:cs typeface="Arial"/>
              </a:rPr>
              <a:t>2011 </a:t>
            </a:r>
            <a:r>
              <a:rPr sz="1684" b="1" spc="-10" dirty="0">
                <a:solidFill>
                  <a:srgbClr val="F68B33"/>
                </a:solidFill>
                <a:latin typeface="Arial"/>
                <a:cs typeface="Arial"/>
              </a:rPr>
              <a:t>2012</a:t>
            </a:r>
            <a:r>
              <a:rPr sz="1684" b="1" spc="367" dirty="0">
                <a:solidFill>
                  <a:srgbClr val="F68B33"/>
                </a:solidFill>
                <a:latin typeface="Arial"/>
                <a:cs typeface="Arial"/>
              </a:rPr>
              <a:t> </a:t>
            </a:r>
            <a:r>
              <a:rPr sz="1684" b="1" spc="-10" dirty="0">
                <a:solidFill>
                  <a:srgbClr val="D4582A"/>
                </a:solidFill>
                <a:latin typeface="Arial"/>
                <a:cs typeface="Arial"/>
              </a:rPr>
              <a:t>2013 </a:t>
            </a:r>
            <a:r>
              <a:rPr sz="2526" b="1" spc="-14" baseline="-9803" dirty="0">
                <a:solidFill>
                  <a:srgbClr val="A02226"/>
                </a:solidFill>
                <a:latin typeface="Arial"/>
                <a:cs typeface="Arial"/>
              </a:rPr>
              <a:t>2014</a:t>
            </a:r>
            <a:endParaRPr sz="2526" baseline="-9803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61559" y="5002735"/>
            <a:ext cx="707111" cy="284583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marL="25164">
              <a:spcBef>
                <a:spcPts val="198"/>
              </a:spcBef>
            </a:pPr>
            <a:r>
              <a:rPr sz="1684" b="1" dirty="0">
                <a:latin typeface="Arial"/>
                <a:cs typeface="Arial"/>
              </a:rPr>
              <a:t>Act</a:t>
            </a:r>
            <a:r>
              <a:rPr sz="1684" b="1" spc="-10" dirty="0">
                <a:latin typeface="Arial"/>
                <a:cs typeface="Arial"/>
              </a:rPr>
              <a:t>u</a:t>
            </a:r>
            <a:r>
              <a:rPr sz="1684" b="1" dirty="0">
                <a:latin typeface="Arial"/>
                <a:cs typeface="Arial"/>
              </a:rPr>
              <a:t>al</a:t>
            </a:r>
            <a:endParaRPr sz="1684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08680" y="933444"/>
            <a:ext cx="6270890" cy="1143967"/>
          </a:xfrm>
          <a:prstGeom prst="rect">
            <a:avLst/>
          </a:prstGeom>
        </p:spPr>
        <p:txBody>
          <a:bodyPr vert="horz" wrap="square" lIns="0" tIns="33972" rIns="0" bIns="0" rtlCol="0">
            <a:spAutoFit/>
          </a:bodyPr>
          <a:lstStyle/>
          <a:p>
            <a:pPr marL="41520" marR="69200">
              <a:spcBef>
                <a:spcPts val="267"/>
              </a:spcBef>
            </a:pPr>
            <a:r>
              <a:rPr sz="2180" b="1" spc="40" dirty="0">
                <a:latin typeface="Arial"/>
                <a:cs typeface="Arial"/>
              </a:rPr>
              <a:t>Commonwealth plans </a:t>
            </a:r>
            <a:r>
              <a:rPr sz="2180" b="1" spc="30" dirty="0">
                <a:latin typeface="Arial"/>
                <a:cs typeface="Arial"/>
              </a:rPr>
              <a:t>to </a:t>
            </a:r>
            <a:r>
              <a:rPr sz="2180" b="1" spc="20" dirty="0">
                <a:latin typeface="Arial"/>
                <a:cs typeface="Arial"/>
              </a:rPr>
              <a:t>drift </a:t>
            </a:r>
            <a:r>
              <a:rPr sz="2180" b="1" spc="40" dirty="0">
                <a:latin typeface="Arial"/>
                <a:cs typeface="Arial"/>
              </a:rPr>
              <a:t>back </a:t>
            </a:r>
            <a:r>
              <a:rPr sz="2180" b="1" spc="30" dirty="0">
                <a:latin typeface="Arial"/>
                <a:cs typeface="Arial"/>
              </a:rPr>
              <a:t>to</a:t>
            </a:r>
            <a:r>
              <a:rPr sz="2180" b="1" spc="-10" dirty="0">
                <a:latin typeface="Arial"/>
                <a:cs typeface="Arial"/>
              </a:rPr>
              <a:t> </a:t>
            </a:r>
            <a:r>
              <a:rPr sz="2180" b="1" spc="30" dirty="0">
                <a:latin typeface="Arial"/>
                <a:cs typeface="Arial"/>
              </a:rPr>
              <a:t>surplus  </a:t>
            </a:r>
            <a:r>
              <a:rPr sz="2180" b="1" spc="40" dirty="0">
                <a:latin typeface="Arial"/>
                <a:cs typeface="Arial"/>
              </a:rPr>
              <a:t>show </a:t>
            </a:r>
            <a:r>
              <a:rPr sz="2180" b="1" spc="30" dirty="0">
                <a:latin typeface="Arial"/>
                <a:cs typeface="Arial"/>
              </a:rPr>
              <a:t>the </a:t>
            </a:r>
            <a:r>
              <a:rPr sz="2180" b="1" spc="40" dirty="0">
                <a:latin typeface="Arial"/>
                <a:cs typeface="Arial"/>
              </a:rPr>
              <a:t>triumph </a:t>
            </a:r>
            <a:r>
              <a:rPr sz="2180" b="1" spc="30" dirty="0">
                <a:latin typeface="Arial"/>
                <a:cs typeface="Arial"/>
              </a:rPr>
              <a:t>of </a:t>
            </a:r>
            <a:r>
              <a:rPr sz="2180" b="1" spc="40" dirty="0">
                <a:latin typeface="Arial"/>
                <a:cs typeface="Arial"/>
              </a:rPr>
              <a:t>experience over</a:t>
            </a:r>
            <a:r>
              <a:rPr sz="2180" b="1" spc="-119" dirty="0">
                <a:latin typeface="Arial"/>
                <a:cs typeface="Arial"/>
              </a:rPr>
              <a:t> </a:t>
            </a:r>
            <a:r>
              <a:rPr sz="2180" b="1" spc="40" dirty="0">
                <a:latin typeface="Arial"/>
                <a:cs typeface="Arial"/>
              </a:rPr>
              <a:t>hope</a:t>
            </a:r>
            <a:endParaRPr sz="2180" dirty="0">
              <a:latin typeface="Arial"/>
              <a:cs typeface="Arial"/>
            </a:endParaRPr>
          </a:p>
          <a:p>
            <a:pPr marL="25164">
              <a:spcBef>
                <a:spcPts val="1407"/>
              </a:spcBef>
            </a:pPr>
            <a:r>
              <a:rPr sz="1684" b="1" dirty="0">
                <a:latin typeface="Arial"/>
                <a:cs typeface="Arial"/>
              </a:rPr>
              <a:t>Actual and forecast Commonwealth underlying cash</a:t>
            </a:r>
            <a:r>
              <a:rPr sz="1684" b="1" spc="-20" dirty="0">
                <a:latin typeface="Arial"/>
                <a:cs typeface="Arial"/>
              </a:rPr>
              <a:t> </a:t>
            </a:r>
            <a:r>
              <a:rPr sz="1684" b="1" dirty="0">
                <a:latin typeface="Arial"/>
                <a:cs typeface="Arial"/>
              </a:rPr>
              <a:t>balance</a:t>
            </a:r>
            <a:endParaRPr sz="1684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08683" y="2034958"/>
            <a:ext cx="1591628" cy="284583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marL="25164">
              <a:spcBef>
                <a:spcPts val="198"/>
              </a:spcBef>
            </a:pPr>
            <a:r>
              <a:rPr sz="1684" dirty="0">
                <a:latin typeface="Arial"/>
                <a:cs typeface="Arial"/>
              </a:rPr>
              <a:t>per cent of</a:t>
            </a:r>
            <a:r>
              <a:rPr sz="1684" spc="-139" dirty="0">
                <a:latin typeface="Arial"/>
                <a:cs typeface="Arial"/>
              </a:rPr>
              <a:t> </a:t>
            </a:r>
            <a:r>
              <a:rPr sz="1684" dirty="0">
                <a:latin typeface="Arial"/>
                <a:cs typeface="Arial"/>
              </a:rPr>
              <a:t>GDP</a:t>
            </a:r>
            <a:endParaRPr sz="1684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73315" y="2174791"/>
            <a:ext cx="1711158" cy="284583"/>
          </a:xfrm>
          <a:prstGeom prst="rect">
            <a:avLst/>
          </a:prstGeom>
        </p:spPr>
        <p:txBody>
          <a:bodyPr vert="horz" wrap="square" lIns="0" tIns="25164" rIns="0" bIns="0" rtlCol="0">
            <a:spAutoFit/>
          </a:bodyPr>
          <a:lstStyle/>
          <a:p>
            <a:pPr marL="25164">
              <a:spcBef>
                <a:spcPts val="198"/>
              </a:spcBef>
            </a:pPr>
            <a:r>
              <a:rPr sz="1684" dirty="0">
                <a:latin typeface="Arial"/>
                <a:cs typeface="Arial"/>
              </a:rPr>
              <a:t>Forecast made</a:t>
            </a:r>
            <a:r>
              <a:rPr sz="1684" spc="-119" dirty="0">
                <a:latin typeface="Arial"/>
                <a:cs typeface="Arial"/>
              </a:rPr>
              <a:t> </a:t>
            </a:r>
            <a:r>
              <a:rPr sz="1684" dirty="0">
                <a:latin typeface="Arial"/>
                <a:cs typeface="Arial"/>
              </a:rPr>
              <a:t>in</a:t>
            </a:r>
            <a:endParaRPr sz="1684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313504" y="6319169"/>
            <a:ext cx="152243" cy="268052"/>
          </a:xfrm>
          <a:prstGeom prst="rect">
            <a:avLst/>
          </a:prstGeom>
        </p:spPr>
        <p:txBody>
          <a:bodyPr vert="horz" wrap="square" lIns="0" tIns="23906" rIns="0" bIns="0" rtlCol="0">
            <a:spAutoFit/>
          </a:bodyPr>
          <a:lstStyle/>
          <a:p>
            <a:pPr marL="25164">
              <a:spcBef>
                <a:spcPts val="188"/>
              </a:spcBef>
            </a:pPr>
            <a:r>
              <a:rPr sz="1585" b="1" spc="-10" dirty="0">
                <a:latin typeface="Carlito"/>
                <a:cs typeface="Carlito"/>
              </a:rPr>
              <a:t>3</a:t>
            </a:r>
            <a:endParaRPr sz="1585">
              <a:latin typeface="Carlito"/>
              <a:cs typeface="Carlito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528721" y="6838167"/>
            <a:ext cx="9130789" cy="10066"/>
            <a:chOff x="0" y="3450939"/>
            <a:chExt cx="4608195" cy="5080"/>
          </a:xfrm>
        </p:grpSpPr>
        <p:sp>
          <p:nvSpPr>
            <p:cNvPr id="33" name="object 33"/>
            <p:cNvSpPr/>
            <p:nvPr/>
          </p:nvSpPr>
          <p:spPr>
            <a:xfrm>
              <a:off x="0" y="3453473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1BFB2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34" name="object 34"/>
            <p:cNvSpPr/>
            <p:nvPr/>
          </p:nvSpPr>
          <p:spPr>
            <a:xfrm>
              <a:off x="0" y="3450939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55" y="0"/>
                  </a:lnTo>
                  <a:lnTo>
                    <a:pt x="4608055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1BFB2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35" name="object 35"/>
            <p:cNvSpPr/>
            <p:nvPr/>
          </p:nvSpPr>
          <p:spPr>
            <a:xfrm>
              <a:off x="0" y="3450939"/>
              <a:ext cx="384175" cy="5080"/>
            </a:xfrm>
            <a:custGeom>
              <a:avLst/>
              <a:gdLst/>
              <a:ahLst/>
              <a:cxnLst/>
              <a:rect l="l" t="t" r="r" b="b"/>
              <a:pathLst>
                <a:path w="384175" h="5079">
                  <a:moveTo>
                    <a:pt x="0" y="5060"/>
                  </a:moveTo>
                  <a:lnTo>
                    <a:pt x="0" y="0"/>
                  </a:lnTo>
                  <a:lnTo>
                    <a:pt x="383981" y="0"/>
                  </a:lnTo>
                  <a:lnTo>
                    <a:pt x="38398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CC5900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6532" y="173162"/>
            <a:ext cx="3946987" cy="548775"/>
          </a:xfrm>
          <a:prstGeom prst="rect">
            <a:avLst/>
          </a:prstGeom>
        </p:spPr>
        <p:txBody>
          <a:bodyPr vert="horz" wrap="square" lIns="0" tIns="30197" rIns="0" bIns="0" rtlCol="0">
            <a:spAutoFit/>
          </a:bodyPr>
          <a:lstStyle/>
          <a:p>
            <a:pPr marL="25164">
              <a:spcBef>
                <a:spcPts val="238"/>
              </a:spcBef>
            </a:pPr>
            <a:r>
              <a:rPr sz="3368" b="1" dirty="0">
                <a:solidFill>
                  <a:srgbClr val="FFFFFF"/>
                </a:solidFill>
                <a:latin typeface="Carlito"/>
                <a:cs typeface="Carlito"/>
              </a:rPr>
              <a:t>Forecasting </a:t>
            </a:r>
            <a:r>
              <a:rPr sz="3368" b="1" spc="10" dirty="0">
                <a:solidFill>
                  <a:srgbClr val="FFFFFF"/>
                </a:solidFill>
                <a:latin typeface="Carlito"/>
                <a:cs typeface="Carlito"/>
              </a:rPr>
              <a:t>is</a:t>
            </a:r>
            <a:r>
              <a:rPr sz="3368" b="1" spc="-69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368" b="1" spc="10" dirty="0">
                <a:solidFill>
                  <a:srgbClr val="FFFFFF"/>
                </a:solidFill>
                <a:latin typeface="Carlito"/>
                <a:cs typeface="Carlito"/>
              </a:rPr>
              <a:t>diﬃcult</a:t>
            </a:r>
            <a:endParaRPr sz="3368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-30922"/>
            <a:ext cx="10889673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grpSp>
        <p:nvGrpSpPr>
          <p:cNvPr id="4" name="object 4"/>
          <p:cNvGrpSpPr/>
          <p:nvPr/>
        </p:nvGrpSpPr>
        <p:grpSpPr>
          <a:xfrm>
            <a:off x="1528721" y="6838167"/>
            <a:ext cx="9130789" cy="10066"/>
            <a:chOff x="0" y="3450939"/>
            <a:chExt cx="4608195" cy="5080"/>
          </a:xfrm>
        </p:grpSpPr>
        <p:sp>
          <p:nvSpPr>
            <p:cNvPr id="5" name="object 5"/>
            <p:cNvSpPr/>
            <p:nvPr/>
          </p:nvSpPr>
          <p:spPr>
            <a:xfrm>
              <a:off x="0" y="3453473"/>
              <a:ext cx="4608195" cy="0"/>
            </a:xfrm>
            <a:custGeom>
              <a:avLst/>
              <a:gdLst/>
              <a:ahLst/>
              <a:cxnLst/>
              <a:rect l="l" t="t" r="r" b="b"/>
              <a:pathLst>
                <a:path w="4608195">
                  <a:moveTo>
                    <a:pt x="0" y="0"/>
                  </a:moveTo>
                  <a:lnTo>
                    <a:pt x="4608004" y="0"/>
                  </a:lnTo>
                </a:path>
              </a:pathLst>
            </a:custGeom>
            <a:ln w="5054">
              <a:solidFill>
                <a:srgbClr val="D1BFB2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450939"/>
              <a:ext cx="4608195" cy="5080"/>
            </a:xfrm>
            <a:custGeom>
              <a:avLst/>
              <a:gdLst/>
              <a:ahLst/>
              <a:cxnLst/>
              <a:rect l="l" t="t" r="r" b="b"/>
              <a:pathLst>
                <a:path w="4608195" h="5079">
                  <a:moveTo>
                    <a:pt x="0" y="5060"/>
                  </a:moveTo>
                  <a:lnTo>
                    <a:pt x="0" y="0"/>
                  </a:lnTo>
                  <a:lnTo>
                    <a:pt x="4608055" y="0"/>
                  </a:lnTo>
                  <a:lnTo>
                    <a:pt x="4608055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1BFB2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450939"/>
              <a:ext cx="512445" cy="5080"/>
            </a:xfrm>
            <a:custGeom>
              <a:avLst/>
              <a:gdLst/>
              <a:ahLst/>
              <a:cxnLst/>
              <a:rect l="l" t="t" r="r" b="b"/>
              <a:pathLst>
                <a:path w="512445" h="5079">
                  <a:moveTo>
                    <a:pt x="0" y="5060"/>
                  </a:moveTo>
                  <a:lnTo>
                    <a:pt x="0" y="0"/>
                  </a:lnTo>
                  <a:lnTo>
                    <a:pt x="512022" y="0"/>
                  </a:lnTo>
                  <a:lnTo>
                    <a:pt x="51202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CC5900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13996863" y="6614462"/>
            <a:ext cx="1130208" cy="212616"/>
          </a:xfrm>
          <a:prstGeom prst="rect">
            <a:avLst/>
          </a:prstGeom>
        </p:spPr>
        <p:txBody>
          <a:bodyPr vert="horz" wrap="square" lIns="0" tIns="27680" rIns="0" bIns="0" rtlCol="0" anchor="ctr">
            <a:spAutoFit/>
          </a:bodyPr>
          <a:lstStyle/>
          <a:p>
            <a:pPr marL="75491">
              <a:spcBef>
                <a:spcPts val="218"/>
              </a:spcBef>
            </a:pPr>
            <a:fld id="{81D60167-4931-47E6-BA6A-407CBD079E47}" type="slidenum">
              <a:rPr spc="-10" dirty="0"/>
              <a:pPr marL="75491">
                <a:spcBef>
                  <a:spcPts val="218"/>
                </a:spcBef>
              </a:pPr>
              <a:t>5</a:t>
            </a:fld>
            <a:endParaRPr spc="-10" dirty="0"/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What can we forecast?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B0B127B-A441-C508-B549-28C73D6EEF72}"/>
              </a:ext>
            </a:extLst>
          </p:cNvPr>
          <p:cNvSpPr/>
          <p:nvPr/>
        </p:nvSpPr>
        <p:spPr>
          <a:xfrm>
            <a:off x="422390" y="855469"/>
            <a:ext cx="2703194" cy="2137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5DD7B1F-5DEB-FE51-B30F-ABD59EE9526E}"/>
              </a:ext>
            </a:extLst>
          </p:cNvPr>
          <p:cNvSpPr/>
          <p:nvPr/>
        </p:nvSpPr>
        <p:spPr>
          <a:xfrm>
            <a:off x="2498797" y="1309255"/>
            <a:ext cx="2703193" cy="21371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569BB77B-74F2-D0A8-17D2-3CCB239F0E92}"/>
              </a:ext>
            </a:extLst>
          </p:cNvPr>
          <p:cNvSpPr/>
          <p:nvPr/>
        </p:nvSpPr>
        <p:spPr>
          <a:xfrm>
            <a:off x="3231616" y="4743059"/>
            <a:ext cx="2564563" cy="2137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0AC66E22-5D93-EDEC-2228-7917DC600813}"/>
              </a:ext>
            </a:extLst>
          </p:cNvPr>
          <p:cNvSpPr/>
          <p:nvPr/>
        </p:nvSpPr>
        <p:spPr>
          <a:xfrm>
            <a:off x="5978925" y="3604215"/>
            <a:ext cx="2564563" cy="21371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9F956D90-1DB4-5AEC-1711-C86CC09C09FD}"/>
              </a:ext>
            </a:extLst>
          </p:cNvPr>
          <p:cNvSpPr/>
          <p:nvPr/>
        </p:nvSpPr>
        <p:spPr>
          <a:xfrm>
            <a:off x="5395634" y="740595"/>
            <a:ext cx="3188756" cy="21371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D0814C5A-3549-E22C-691B-CFAC30BF5641}"/>
              </a:ext>
            </a:extLst>
          </p:cNvPr>
          <p:cNvSpPr/>
          <p:nvPr/>
        </p:nvSpPr>
        <p:spPr>
          <a:xfrm>
            <a:off x="8496082" y="1030692"/>
            <a:ext cx="3188756" cy="23983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DD5014-AD71-1CAB-ABD1-EC823CF2C0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914" y="4407033"/>
            <a:ext cx="3243949" cy="2137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1A27CE-DA88-6960-0E24-01D0396DD7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99729" y="3707554"/>
            <a:ext cx="3450503" cy="21371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Which is easiest to forecast?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D</a:t>
            </a:r>
            <a:r>
              <a:rPr dirty="0"/>
              <a:t>aily electricity demand in 3 days time</a:t>
            </a:r>
          </a:p>
          <a:p>
            <a:pPr lvl="0"/>
            <a:r>
              <a:rPr lang="en-US" dirty="0"/>
              <a:t>T</a:t>
            </a:r>
            <a:r>
              <a:rPr dirty="0"/>
              <a:t>ime of sunrise this day next year</a:t>
            </a:r>
          </a:p>
          <a:p>
            <a:pPr lvl="0"/>
            <a:r>
              <a:rPr dirty="0"/>
              <a:t>Google stock price tomorrow</a:t>
            </a:r>
          </a:p>
          <a:p>
            <a:pPr lvl="0"/>
            <a:r>
              <a:rPr dirty="0"/>
              <a:t>Google stock price in 6 months time</a:t>
            </a:r>
          </a:p>
          <a:p>
            <a:pPr lvl="0"/>
            <a:r>
              <a:rPr lang="en-US" dirty="0"/>
              <a:t>M</a:t>
            </a:r>
            <a:r>
              <a:rPr dirty="0"/>
              <a:t>aximum temperature tomorrow</a:t>
            </a:r>
          </a:p>
          <a:p>
            <a:pPr lvl="0"/>
            <a:r>
              <a:rPr lang="en-US" dirty="0"/>
              <a:t>E</a:t>
            </a:r>
            <a:r>
              <a:rPr dirty="0"/>
              <a:t>xchange rate of $US/AUS next week</a:t>
            </a:r>
          </a:p>
          <a:p>
            <a:pPr lvl="0"/>
            <a:r>
              <a:rPr lang="en-US" dirty="0"/>
              <a:t>T</a:t>
            </a:r>
            <a:r>
              <a:rPr dirty="0"/>
              <a:t>otal sales of drugs in Australian pharmacies next month</a:t>
            </a:r>
          </a:p>
          <a:p>
            <a:pPr lvl="0"/>
            <a:r>
              <a:rPr lang="en-US" dirty="0"/>
              <a:t>T</a:t>
            </a:r>
            <a:r>
              <a:rPr dirty="0"/>
              <a:t>iming of next Halley’s comet appearance</a:t>
            </a:r>
          </a:p>
          <a:p>
            <a:pPr marL="0" lv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Which is easiest to forecast?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AutoNum type="arabicPeriod"/>
            </a:pPr>
            <a:r>
              <a:rPr lang="en-US" dirty="0"/>
              <a:t>T</a:t>
            </a:r>
            <a:r>
              <a:rPr dirty="0"/>
              <a:t>ime of sunrise this day next year</a:t>
            </a:r>
          </a:p>
          <a:p>
            <a:pPr marL="457200" lvl="0" indent="-457200">
              <a:buAutoNum type="arabicPeriod"/>
            </a:pPr>
            <a:r>
              <a:rPr lang="en-US" dirty="0"/>
              <a:t>T</a:t>
            </a:r>
            <a:r>
              <a:rPr dirty="0"/>
              <a:t>iming of next Halley’s comet appearance</a:t>
            </a:r>
          </a:p>
          <a:p>
            <a:pPr marL="457200" lvl="0" indent="-457200">
              <a:buAutoNum type="arabicPeriod"/>
            </a:pPr>
            <a:r>
              <a:rPr lang="en-US" dirty="0"/>
              <a:t>M</a:t>
            </a:r>
            <a:r>
              <a:rPr dirty="0"/>
              <a:t>aximum temperature tomorrow</a:t>
            </a:r>
          </a:p>
          <a:p>
            <a:pPr marL="457200" lvl="0" indent="-457200">
              <a:buAutoNum type="arabicPeriod"/>
            </a:pPr>
            <a:r>
              <a:rPr lang="en-US" dirty="0"/>
              <a:t>D</a:t>
            </a:r>
            <a:r>
              <a:rPr dirty="0"/>
              <a:t>aily electricity demand in 3 days time</a:t>
            </a:r>
          </a:p>
          <a:p>
            <a:pPr marL="457200" lvl="0" indent="-457200">
              <a:buAutoNum type="arabicPeriod"/>
            </a:pPr>
            <a:r>
              <a:rPr lang="en-US" dirty="0"/>
              <a:t>T</a:t>
            </a:r>
            <a:r>
              <a:rPr dirty="0"/>
              <a:t>otal sales of drugs in Australian pharmacies next month</a:t>
            </a:r>
          </a:p>
          <a:p>
            <a:pPr marL="457200" lvl="0" indent="-457200">
              <a:buAutoNum type="arabicPeriod"/>
            </a:pPr>
            <a:r>
              <a:rPr dirty="0"/>
              <a:t>Google stock price tomorrow</a:t>
            </a:r>
          </a:p>
          <a:p>
            <a:pPr marL="457200" lvl="0" indent="-457200">
              <a:buAutoNum type="arabicPeriod"/>
            </a:pPr>
            <a:r>
              <a:rPr lang="en-US" dirty="0"/>
              <a:t>E</a:t>
            </a:r>
            <a:r>
              <a:rPr dirty="0"/>
              <a:t>xchange rate of $US/AUS next week</a:t>
            </a:r>
          </a:p>
          <a:p>
            <a:pPr marL="457200" lvl="0" indent="-457200">
              <a:buAutoNum type="arabicPeriod"/>
            </a:pPr>
            <a:r>
              <a:rPr dirty="0"/>
              <a:t>Google stock price in 6 months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F1031-CE64-3D6E-9147-F125EDDDBF46}"/>
              </a:ext>
            </a:extLst>
          </p:cNvPr>
          <p:cNvSpPr txBox="1"/>
          <p:nvPr/>
        </p:nvSpPr>
        <p:spPr>
          <a:xfrm>
            <a:off x="743987" y="5981796"/>
            <a:ext cx="7036725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we measure “easiest”?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makes something easy/difficult to forecast?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Forecastability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9913" y="734190"/>
            <a:ext cx="10614078" cy="5780075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Something is easier to forecast if:</a:t>
            </a:r>
          </a:p>
          <a:p>
            <a:pPr marL="457200" lvl="0" indent="-457200">
              <a:buAutoNum type="arabicPeriod"/>
            </a:pPr>
            <a:r>
              <a:rPr lang="en-US" dirty="0"/>
              <a:t>W</a:t>
            </a:r>
            <a:r>
              <a:rPr dirty="0"/>
              <a:t>e have a good understanding of the factors that contribute to it</a:t>
            </a:r>
          </a:p>
          <a:p>
            <a:pPr marL="457200" lvl="0" indent="-457200">
              <a:buAutoNum type="arabicPeriod"/>
            </a:pPr>
            <a:r>
              <a:rPr lang="en-US" dirty="0"/>
              <a:t>T</a:t>
            </a:r>
            <a:r>
              <a:rPr dirty="0"/>
              <a:t>here is lots of data available;</a:t>
            </a:r>
          </a:p>
          <a:p>
            <a:pPr marL="457200" lvl="0" indent="-457200">
              <a:buAutoNum type="arabicPeriod"/>
            </a:pPr>
            <a:r>
              <a:rPr lang="en-US" dirty="0"/>
              <a:t>T</a:t>
            </a:r>
            <a:r>
              <a:rPr dirty="0"/>
              <a:t>he future is somewhat similar to the past</a:t>
            </a:r>
          </a:p>
          <a:p>
            <a:pPr marL="457200" lvl="0" indent="-457200">
              <a:buAutoNum type="arabicPeriod"/>
            </a:pPr>
            <a:r>
              <a:rPr lang="en-US" dirty="0"/>
              <a:t>T</a:t>
            </a:r>
            <a:r>
              <a:rPr dirty="0"/>
              <a:t>he forecasts cannot affect the thing we are trying to forecast.</a:t>
            </a:r>
            <a:endParaRPr lang="en-US" dirty="0"/>
          </a:p>
          <a:p>
            <a:pPr marL="457200" lvl="0" indent="-457200">
              <a:buAutoNum type="arabicPeriod"/>
            </a:pPr>
            <a:r>
              <a:rPr lang="en-US" dirty="0"/>
              <a:t>There is relatively low natural/unexplainable  random variation.</a:t>
            </a:r>
          </a:p>
          <a:p>
            <a:pPr marL="457200" lvl="0" indent="-457200"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1198</Words>
  <Application>Microsoft Office PowerPoint</Application>
  <PresentationFormat>Widescreen</PresentationFormat>
  <Paragraphs>170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Cambria Math</vt:lpstr>
      <vt:lpstr>Carlito</vt:lpstr>
      <vt:lpstr>Wingdings</vt:lpstr>
      <vt:lpstr>Office Theme</vt:lpstr>
      <vt:lpstr>Time Series Analysis and Forecasting</vt:lpstr>
      <vt:lpstr>Outline</vt:lpstr>
      <vt:lpstr>What can we forecast?</vt:lpstr>
      <vt:lpstr>Forecasting is diﬃcult</vt:lpstr>
      <vt:lpstr>PowerPoint Presentation</vt:lpstr>
      <vt:lpstr>What can we forecast?</vt:lpstr>
      <vt:lpstr>Which is easiest to forecast?</vt:lpstr>
      <vt:lpstr>Which is easiest to forecast?</vt:lpstr>
      <vt:lpstr>Forecastability factors</vt:lpstr>
      <vt:lpstr>Time series data and random futures</vt:lpstr>
      <vt:lpstr>Time series data</vt:lpstr>
      <vt:lpstr>Random futures</vt:lpstr>
      <vt:lpstr>Random futures</vt:lpstr>
      <vt:lpstr>Random futures</vt:lpstr>
      <vt:lpstr>Random futures</vt:lpstr>
      <vt:lpstr>Random futures</vt:lpstr>
      <vt:lpstr>Random futures</vt:lpstr>
      <vt:lpstr>Random futures</vt:lpstr>
      <vt:lpstr>Random futures</vt:lpstr>
      <vt:lpstr>Random futures</vt:lpstr>
      <vt:lpstr>Random futures</vt:lpstr>
      <vt:lpstr>Statistical forecasting</vt:lpstr>
      <vt:lpstr>Some case studies</vt:lpstr>
      <vt:lpstr>CASE STUDY 1: Paperware company</vt:lpstr>
      <vt:lpstr>CASE STUDY 1: Paperware company</vt:lpstr>
      <vt:lpstr>CASE STUDY 2: PBS</vt:lpstr>
      <vt:lpstr>CASE STUDY 2: PBS</vt:lpstr>
      <vt:lpstr>CASE STUDY 2: PBS</vt:lpstr>
      <vt:lpstr>CASE STUDY 3: Car fleet company</vt:lpstr>
      <vt:lpstr>CASE STUDY 4: Airline</vt:lpstr>
      <vt:lpstr>CASE STUDY 4: Airline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24</TotalTime>
  <Words>214</Words>
  <Application>Microsoft Office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Cambria Math</vt:lpstr>
      <vt:lpstr>Courier</vt:lpstr>
      <vt:lpstr>Office Theme</vt:lpstr>
      <vt:lpstr>EAS509 Section 2: Time Series Analysis and Forecast</vt:lpstr>
      <vt:lpstr>Some simple forecasting methods</vt:lpstr>
      <vt:lpstr>Some simple forecasting methods</vt:lpstr>
      <vt:lpstr>Some simple forecasting methods</vt:lpstr>
      <vt:lpstr>Some simple forecasting methods</vt:lpstr>
      <vt:lpstr>Some simple forecasting methods</vt:lpstr>
      <vt:lpstr>Some simple forecasting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Analysis and Forecasting</dc:title>
  <dc:creator>Ch1. Getting started</dc:creator>
  <cp:keywords/>
  <cp:lastModifiedBy>Nikolay Simakov</cp:lastModifiedBy>
  <cp:revision>2</cp:revision>
  <dcterms:created xsi:type="dcterms:W3CDTF">2022-10-05T16:13:56Z</dcterms:created>
  <dcterms:modified xsi:type="dcterms:W3CDTF">2022-10-05T21:20:16Z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OTexts.org/fpp3/</vt:lpwstr>
  </property>
  <property fmtid="{D5CDD505-2E9C-101B-9397-08002B2CF9AE}" pid="3" name="output">
    <vt:lpwstr/>
  </property>
  <property fmtid="{D5CDD505-2E9C-101B-9397-08002B2CF9AE}" pid="4" name="toc">
    <vt:lpwstr>True</vt:lpwstr>
  </property>
</Properties>
</file>